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Architects Daughter"/>
      <p:regular r:id="rId18"/>
    </p:embeddedFont>
    <p:embeddedFont>
      <p:font typeface="Caveat"/>
      <p:regular r:id="rId19"/>
      <p:bold r:id="rId20"/>
    </p:embeddedFont>
    <p:embeddedFont>
      <p:font typeface="Lobster"/>
      <p:regular r:id="rId21"/>
    </p:embeddedFont>
    <p:embeddedFont>
      <p:font typeface="Montserrat"/>
      <p:regular r:id="rId22"/>
      <p:bold r:id="rId23"/>
      <p:italic r:id="rId24"/>
      <p:boldItalic r:id="rId25"/>
    </p:embeddedFont>
    <p:embeddedFont>
      <p:font typeface="Lato"/>
      <p:regular r:id="rId26"/>
      <p:bold r:id="rId27"/>
      <p:italic r:id="rId28"/>
      <p:boldItalic r:id="rId29"/>
    </p:embeddedFont>
    <p:embeddedFont>
      <p:font typeface="Hind"/>
      <p:regular r:id="rId30"/>
      <p:bold r:id="rId31"/>
    </p:embeddedFont>
    <p:embeddedFont>
      <p:font typeface="Average"/>
      <p:regular r:id="rId32"/>
    </p:embeddedFont>
    <p:embeddedFont>
      <p:font typeface="Oswald"/>
      <p:regular r:id="rId33"/>
      <p:bold r:id="rId34"/>
    </p:embeddedFont>
    <p:embeddedFont>
      <p:font typeface="Comfortaa"/>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veat-bold.fntdata"/><Relationship Id="rId22" Type="http://schemas.openxmlformats.org/officeDocument/2006/relationships/font" Target="fonts/Montserrat-regular.fntdata"/><Relationship Id="rId21" Type="http://schemas.openxmlformats.org/officeDocument/2006/relationships/font" Target="fonts/Lobster-regular.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Montserrat-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ind-bold.fntdata"/><Relationship Id="rId30" Type="http://schemas.openxmlformats.org/officeDocument/2006/relationships/font" Target="fonts/Hind-regular.fntdata"/><Relationship Id="rId11" Type="http://schemas.openxmlformats.org/officeDocument/2006/relationships/slide" Target="slides/slide6.xml"/><Relationship Id="rId33" Type="http://schemas.openxmlformats.org/officeDocument/2006/relationships/font" Target="fonts/Oswald-regular.fntdata"/><Relationship Id="rId10" Type="http://schemas.openxmlformats.org/officeDocument/2006/relationships/slide" Target="slides/slide5.xml"/><Relationship Id="rId32" Type="http://schemas.openxmlformats.org/officeDocument/2006/relationships/font" Target="fonts/Average-regular.fntdata"/><Relationship Id="rId13" Type="http://schemas.openxmlformats.org/officeDocument/2006/relationships/slide" Target="slides/slide8.xml"/><Relationship Id="rId35" Type="http://schemas.openxmlformats.org/officeDocument/2006/relationships/font" Target="fonts/Comfortaa-regular.fntdata"/><Relationship Id="rId12" Type="http://schemas.openxmlformats.org/officeDocument/2006/relationships/slide" Target="slides/slide7.xml"/><Relationship Id="rId34" Type="http://schemas.openxmlformats.org/officeDocument/2006/relationships/font" Target="fonts/Oswald-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Comfortaa-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veat-regular.fntdata"/><Relationship Id="rId18" Type="http://schemas.openxmlformats.org/officeDocument/2006/relationships/font" Target="fonts/ArchitectsDaugh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b8bb6b7da_0_30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b8bb6b7da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cbfc50d99_0_3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bcbfc50d9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f905770226_0_16: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f90577022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e8c80bc710_0_6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e8c80bc71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ef0e4777c_0_67: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ef0e4777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3ef0e4777c_0_7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3ef0e4777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ef0e4777c_0_7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ef0e4777c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6197c3c6bf_0_39: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6197c3c6b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b8bb6b7da_0_315: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b8bb6b7da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b8bb6b7da_0_318: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b8bb6b7da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915e8c652a_0_11: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915e8c652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9b8bb6b7da_0_327: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9b8bb6b7da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2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hyperlink" Target="https://storyworks.scholastic.com/issues/2023-24/030124/escape-from-darkness.html?share-video=39d3035f449744f6ae322fd463e8dd8b" TargetMode="External"/><Relationship Id="rId4" Type="http://schemas.openxmlformats.org/officeDocument/2006/relationships/image" Target="../media/image6.png"/><Relationship Id="rId5" Type="http://schemas.openxmlformats.org/officeDocument/2006/relationships/hyperlink" Target="https://storyworks.scholastic.com/issues/2023-24/030124/escape-from-darkness.html?share-video=39d3035f449744f6ae322fd463e8dd8b" TargetMode="External"/><Relationship Id="rId6"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_4">
    <p:bg>
      <p:bgPr>
        <a:gradFill>
          <a:gsLst>
            <a:gs pos="0">
              <a:srgbClr val="2B92C8"/>
            </a:gs>
            <a:gs pos="100000">
              <a:srgbClr val="152640"/>
            </a:gs>
          </a:gsLst>
          <a:lin ang="8099331" scaled="0"/>
        </a:gradFill>
      </p:bgPr>
    </p:bg>
    <p:spTree>
      <p:nvGrpSpPr>
        <p:cNvPr id="9" name="Shape 9"/>
        <p:cNvGrpSpPr/>
        <p:nvPr/>
      </p:nvGrpSpPr>
      <p:grpSpPr>
        <a:xfrm>
          <a:off x="0" y="0"/>
          <a:ext cx="0" cy="0"/>
          <a:chOff x="0" y="0"/>
          <a:chExt cx="0" cy="0"/>
        </a:xfrm>
      </p:grpSpPr>
      <p:sp>
        <p:nvSpPr>
          <p:cNvPr id="10" name="Google Shape;10;p2"/>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nvSpPr>
        <p:spPr>
          <a:xfrm>
            <a:off x="704950" y="336775"/>
            <a:ext cx="8562900" cy="9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E06666"/>
                </a:solidFill>
                <a:latin typeface="Caveat"/>
                <a:ea typeface="Caveat"/>
                <a:cs typeface="Caveat"/>
                <a:sym typeface="Caveat"/>
              </a:rPr>
              <a:t>Teachers, read this first:</a:t>
            </a:r>
            <a:endParaRPr b="1" sz="2700">
              <a:solidFill>
                <a:srgbClr val="E06666"/>
              </a:solidFill>
              <a:latin typeface="Caveat"/>
              <a:ea typeface="Caveat"/>
              <a:cs typeface="Caveat"/>
              <a:sym typeface="Caveat"/>
            </a:endParaRPr>
          </a:p>
          <a:p>
            <a:pPr indent="0" lvl="0" marL="0" rtl="0" algn="l">
              <a:spcBef>
                <a:spcPts val="0"/>
              </a:spcBef>
              <a:spcAft>
                <a:spcPts val="0"/>
              </a:spcAft>
              <a:buNone/>
            </a:pPr>
            <a:r>
              <a:rPr lang="en">
                <a:latin typeface="Montserrat"/>
                <a:ea typeface="Montserrat"/>
                <a:cs typeface="Montserrat"/>
                <a:sym typeface="Montserrat"/>
              </a:rPr>
              <a:t>This is your copy of a </a:t>
            </a:r>
            <a:r>
              <a:rPr i="1" lang="en">
                <a:latin typeface="Montserrat"/>
                <a:ea typeface="Montserrat"/>
                <a:cs typeface="Montserrat"/>
                <a:sym typeface="Montserrat"/>
              </a:rPr>
              <a:t>Storyworks </a:t>
            </a:r>
            <a:r>
              <a:rPr lang="en">
                <a:latin typeface="Montserrat"/>
                <a:ea typeface="Montserrat"/>
                <a:cs typeface="Montserrat"/>
                <a:sym typeface="Montserrat"/>
              </a:rPr>
              <a:t>Google Activity. You can use this as is or customize it </a:t>
            </a:r>
            <a:br>
              <a:rPr lang="en">
                <a:latin typeface="Montserrat"/>
                <a:ea typeface="Montserrat"/>
                <a:cs typeface="Montserrat"/>
                <a:sym typeface="Montserrat"/>
              </a:rPr>
            </a:br>
            <a:r>
              <a:rPr lang="en">
                <a:latin typeface="Montserrat"/>
                <a:ea typeface="Montserrat"/>
                <a:cs typeface="Montserrat"/>
                <a:sym typeface="Montserrat"/>
              </a:rPr>
              <a:t>to fit your needs. To edit any elements that are locked down, click </a:t>
            </a:r>
            <a:r>
              <a:rPr b="1" lang="en">
                <a:latin typeface="Montserrat"/>
                <a:ea typeface="Montserrat"/>
                <a:cs typeface="Montserrat"/>
                <a:sym typeface="Montserrat"/>
              </a:rPr>
              <a:t>Slide → Edit theme</a:t>
            </a:r>
            <a:r>
              <a:rPr lang="en">
                <a:latin typeface="Montserrat"/>
                <a:ea typeface="Montserrat"/>
                <a:cs typeface="Montserrat"/>
                <a:sym typeface="Montserrat"/>
              </a:rPr>
              <a:t>.</a:t>
            </a:r>
            <a:endParaRPr/>
          </a:p>
        </p:txBody>
      </p:sp>
      <p:sp>
        <p:nvSpPr>
          <p:cNvPr id="12" name="Google Shape;12;p2"/>
          <p:cNvSpPr txBox="1"/>
          <p:nvPr/>
        </p:nvSpPr>
        <p:spPr>
          <a:xfrm>
            <a:off x="665700" y="1441704"/>
            <a:ext cx="7812600" cy="327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100">
                <a:solidFill>
                  <a:srgbClr val="E06666"/>
                </a:solidFill>
                <a:latin typeface="Caveat"/>
                <a:ea typeface="Caveat"/>
                <a:cs typeface="Caveat"/>
                <a:sym typeface="Caveat"/>
              </a:rPr>
              <a:t>How to Assign This Activity:</a:t>
            </a:r>
            <a:endParaRPr b="1" sz="2100">
              <a:solidFill>
                <a:srgbClr val="E06666"/>
              </a:solidFill>
              <a:latin typeface="Caveat"/>
              <a:ea typeface="Caveat"/>
              <a:cs typeface="Caveat"/>
              <a:sym typeface="Cave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If you’re assigning this activity through </a:t>
            </a:r>
            <a:r>
              <a:rPr b="1" lang="en" sz="1300">
                <a:latin typeface="Montserrat"/>
                <a:ea typeface="Montserrat"/>
                <a:cs typeface="Montserrat"/>
                <a:sym typeface="Montserrat"/>
              </a:rPr>
              <a:t>Google Classroom</a:t>
            </a:r>
            <a:r>
              <a:rPr lang="en" sz="1300">
                <a:latin typeface="Montserrat"/>
                <a:ea typeface="Montserrat"/>
                <a:cs typeface="Montserrat"/>
                <a:sym typeface="Montserrat"/>
              </a:rPr>
              <a:t>, make sure to select </a:t>
            </a:r>
            <a:br>
              <a:rPr lang="en" sz="1300">
                <a:latin typeface="Montserrat"/>
                <a:ea typeface="Montserrat"/>
                <a:cs typeface="Montserrat"/>
                <a:sym typeface="Montserrat"/>
              </a:rPr>
            </a:br>
            <a:r>
              <a:rPr lang="en" sz="1300">
                <a:latin typeface="Montserrat"/>
                <a:ea typeface="Montserrat"/>
                <a:cs typeface="Montserrat"/>
                <a:sym typeface="Montserrat"/>
              </a:rPr>
              <a:t>“Make a copy for each student” from the dropdown menu. </a:t>
            </a:r>
            <a:endParaRPr sz="1300">
              <a:latin typeface="Montserrat"/>
              <a:ea typeface="Montserrat"/>
              <a:cs typeface="Montserrat"/>
              <a:sym typeface="Montserrat"/>
            </a:endParaRPr>
          </a:p>
          <a:p>
            <a:pPr indent="0" lvl="0" marL="457200" rtl="0" algn="l">
              <a:spcBef>
                <a:spcPts val="0"/>
              </a:spcBef>
              <a:spcAft>
                <a:spcPts val="0"/>
              </a:spcAft>
              <a:buNone/>
            </a:pPr>
            <a:r>
              <a:t/>
            </a:r>
            <a:endParaRPr sz="600">
              <a:latin typeface="Montserrat"/>
              <a:ea typeface="Montserrat"/>
              <a:cs typeface="Montserrat"/>
              <a:sym typeface="Montserr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If you’re using </a:t>
            </a:r>
            <a:r>
              <a:rPr b="1" lang="en" sz="1300">
                <a:latin typeface="Montserrat"/>
                <a:ea typeface="Montserrat"/>
                <a:cs typeface="Montserrat"/>
                <a:sym typeface="Montserrat"/>
              </a:rPr>
              <a:t>Microsoft Teams</a:t>
            </a:r>
            <a:r>
              <a:rPr lang="en" sz="1300">
                <a:latin typeface="Montserrat"/>
                <a:ea typeface="Montserrat"/>
                <a:cs typeface="Montserrat"/>
                <a:sym typeface="Montserrat"/>
              </a:rPr>
              <a:t>, you can also click File → Download → Microsoft PowerPoint for a version of this activity that you can upload to Teams.</a:t>
            </a:r>
            <a:endParaRPr sz="13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You can also have your students </a:t>
            </a:r>
            <a:r>
              <a:rPr b="1" lang="en" sz="1300">
                <a:latin typeface="Montserrat"/>
                <a:ea typeface="Montserrat"/>
                <a:cs typeface="Montserrat"/>
                <a:sym typeface="Montserrat"/>
              </a:rPr>
              <a:t>make their own copies</a:t>
            </a:r>
            <a:r>
              <a:rPr lang="en" sz="1300">
                <a:latin typeface="Montserrat"/>
                <a:ea typeface="Montserrat"/>
                <a:cs typeface="Montserrat"/>
                <a:sym typeface="Montserrat"/>
              </a:rPr>
              <a:t> of this activity:</a:t>
            </a:r>
            <a:endParaRPr sz="1100"/>
          </a:p>
          <a:p>
            <a:pPr indent="-311150" lvl="1" marL="914400" rtl="0" algn="l">
              <a:spcBef>
                <a:spcPts val="0"/>
              </a:spcBef>
              <a:spcAft>
                <a:spcPts val="0"/>
              </a:spcAft>
              <a:buSzPts val="1300"/>
              <a:buChar char="○"/>
            </a:pPr>
            <a:r>
              <a:rPr lang="en" sz="1300">
                <a:latin typeface="Montserrat"/>
                <a:ea typeface="Montserrat"/>
                <a:cs typeface="Montserrat"/>
                <a:sym typeface="Montserrat"/>
              </a:rPr>
              <a:t>Click the </a:t>
            </a:r>
            <a:r>
              <a:rPr b="1" lang="en" sz="1300">
                <a:latin typeface="Montserrat"/>
                <a:ea typeface="Montserrat"/>
                <a:cs typeface="Montserrat"/>
                <a:sym typeface="Montserrat"/>
              </a:rPr>
              <a:t>Share</a:t>
            </a:r>
            <a:r>
              <a:rPr lang="en" sz="1300">
                <a:latin typeface="Montserrat"/>
                <a:ea typeface="Montserrat"/>
                <a:cs typeface="Montserrat"/>
                <a:sym typeface="Montserrat"/>
              </a:rPr>
              <a:t> button at the top right.			</a:t>
            </a:r>
            <a:endParaRPr sz="1300">
              <a:latin typeface="Montserrat"/>
              <a:ea typeface="Montserrat"/>
              <a:cs typeface="Montserrat"/>
              <a:sym typeface="Montserrat"/>
            </a:endParaRPr>
          </a:p>
          <a:p>
            <a:pPr indent="-311150" lvl="1" marL="914400" rtl="0" algn="l">
              <a:spcBef>
                <a:spcPts val="0"/>
              </a:spcBef>
              <a:spcAft>
                <a:spcPts val="0"/>
              </a:spcAft>
              <a:buSzPts val="1300"/>
              <a:buChar char="○"/>
            </a:pPr>
            <a:r>
              <a:rPr lang="en" sz="1300">
                <a:latin typeface="Montserrat"/>
                <a:ea typeface="Montserrat"/>
                <a:cs typeface="Montserrat"/>
                <a:sym typeface="Montserrat"/>
              </a:rPr>
              <a:t>Click </a:t>
            </a:r>
            <a:r>
              <a:rPr b="1" lang="en" sz="1300">
                <a:latin typeface="Montserrat"/>
                <a:ea typeface="Montserrat"/>
                <a:cs typeface="Montserrat"/>
                <a:sym typeface="Montserrat"/>
              </a:rPr>
              <a:t>Copy Link</a:t>
            </a:r>
            <a:r>
              <a:rPr lang="en" sz="1300">
                <a:latin typeface="Montserrat"/>
                <a:ea typeface="Montserrat"/>
                <a:cs typeface="Montserrat"/>
                <a:sym typeface="Montserrat"/>
              </a:rPr>
              <a:t>, then paste the URL into an email or assignment (don’t share it yet!).</a:t>
            </a:r>
            <a:endParaRPr sz="1300">
              <a:latin typeface="Montserrat"/>
              <a:ea typeface="Montserrat"/>
              <a:cs typeface="Montserrat"/>
              <a:sym typeface="Montserrat"/>
            </a:endParaRPr>
          </a:p>
          <a:p>
            <a:pPr indent="-311150" lvl="1" marL="914400" rtl="0" algn="l">
              <a:spcBef>
                <a:spcPts val="0"/>
              </a:spcBef>
              <a:spcAft>
                <a:spcPts val="0"/>
              </a:spcAft>
              <a:buSzPts val="1300"/>
              <a:buChar char="○"/>
            </a:pPr>
            <a:r>
              <a:rPr lang="en" sz="1300">
                <a:latin typeface="Montserrat"/>
                <a:ea typeface="Montserrat"/>
                <a:cs typeface="Montserrat"/>
                <a:sym typeface="Montserrat"/>
              </a:rPr>
              <a:t>At the end of the URL, change the word </a:t>
            </a:r>
            <a:r>
              <a:rPr b="1" lang="en" sz="1300">
                <a:latin typeface="Montserrat"/>
                <a:ea typeface="Montserrat"/>
                <a:cs typeface="Montserrat"/>
                <a:sym typeface="Montserrat"/>
              </a:rPr>
              <a:t>edit</a:t>
            </a:r>
            <a:r>
              <a:rPr lang="en" sz="1300">
                <a:latin typeface="Montserrat"/>
                <a:ea typeface="Montserrat"/>
                <a:cs typeface="Montserrat"/>
                <a:sym typeface="Montserrat"/>
              </a:rPr>
              <a:t> to </a:t>
            </a:r>
            <a:r>
              <a:rPr b="1" lang="en" sz="1300">
                <a:latin typeface="Montserrat"/>
                <a:ea typeface="Montserrat"/>
                <a:cs typeface="Montserrat"/>
                <a:sym typeface="Montserrat"/>
              </a:rPr>
              <a:t>copy</a:t>
            </a:r>
            <a:r>
              <a:rPr lang="en" sz="1300">
                <a:latin typeface="Montserrat"/>
                <a:ea typeface="Montserrat"/>
                <a:cs typeface="Montserrat"/>
                <a:sym typeface="Montserrat"/>
              </a:rPr>
              <a:t>, like so:</a:t>
            </a:r>
            <a:endParaRPr sz="1100"/>
          </a:p>
          <a:p>
            <a:pPr indent="457200" lvl="0" marL="457200" rtl="0" algn="l">
              <a:lnSpc>
                <a:spcPct val="150000"/>
              </a:lnSpc>
              <a:spcBef>
                <a:spcPts val="0"/>
              </a:spcBef>
              <a:spcAft>
                <a:spcPts val="0"/>
              </a:spcAft>
              <a:buNone/>
            </a:pPr>
            <a:r>
              <a:rPr lang="en" sz="1100" u="sng">
                <a:solidFill>
                  <a:srgbClr val="000000"/>
                </a:solidFill>
              </a:rPr>
              <a:t>https://docs.google.com/presentation/d/[. . . ]/</a:t>
            </a:r>
            <a:r>
              <a:rPr b="1" lang="en" sz="1100" u="sng">
                <a:solidFill>
                  <a:srgbClr val="000000"/>
                </a:solidFill>
                <a:highlight>
                  <a:srgbClr val="FFF200"/>
                </a:highlight>
              </a:rPr>
              <a:t>edit</a:t>
            </a:r>
            <a:r>
              <a:rPr lang="en" sz="1100" u="sng">
                <a:solidFill>
                  <a:srgbClr val="000000"/>
                </a:solidFill>
              </a:rPr>
              <a:t>?usp=sharing</a:t>
            </a:r>
            <a:endParaRPr sz="1100" u="sng">
              <a:solidFill>
                <a:srgbClr val="000000"/>
              </a:solidFill>
            </a:endParaRPr>
          </a:p>
          <a:p>
            <a:pPr indent="457200" lvl="0" marL="457200" rtl="0" algn="l">
              <a:lnSpc>
                <a:spcPct val="115000"/>
              </a:lnSpc>
              <a:spcBef>
                <a:spcPts val="0"/>
              </a:spcBef>
              <a:spcAft>
                <a:spcPts val="0"/>
              </a:spcAft>
              <a:buNone/>
            </a:pPr>
            <a:r>
              <a:t/>
            </a:r>
            <a:endParaRPr sz="1100" u="sng"/>
          </a:p>
          <a:p>
            <a:pPr indent="457200" lvl="0" marL="457200" rtl="0" algn="l">
              <a:lnSpc>
                <a:spcPct val="150000"/>
              </a:lnSpc>
              <a:spcBef>
                <a:spcPts val="0"/>
              </a:spcBef>
              <a:spcAft>
                <a:spcPts val="0"/>
              </a:spcAft>
              <a:buNone/>
            </a:pPr>
            <a:r>
              <a:rPr lang="en" sz="1100" u="sng">
                <a:solidFill>
                  <a:srgbClr val="000000"/>
                </a:solidFill>
              </a:rPr>
              <a:t>https://docs.google.com/presentation/d/[. . . ]/</a:t>
            </a:r>
            <a:r>
              <a:rPr b="1" lang="en" sz="1100" u="sng">
                <a:solidFill>
                  <a:srgbClr val="000000"/>
                </a:solidFill>
                <a:highlight>
                  <a:srgbClr val="FFF200"/>
                </a:highlight>
              </a:rPr>
              <a:t>copy</a:t>
            </a:r>
            <a:r>
              <a:rPr lang="en" sz="1100" u="sng">
                <a:solidFill>
                  <a:srgbClr val="000000"/>
                </a:solidFill>
              </a:rPr>
              <a:t>?usp=sharing</a:t>
            </a:r>
            <a:endParaRPr sz="1100">
              <a:solidFill>
                <a:srgbClr val="000000"/>
              </a:solidFill>
            </a:endParaRPr>
          </a:p>
          <a:p>
            <a:pPr indent="0" lvl="0" marL="0" rtl="0" algn="l">
              <a:lnSpc>
                <a:spcPct val="100000"/>
              </a:lnSpc>
              <a:spcBef>
                <a:spcPts val="0"/>
              </a:spcBef>
              <a:spcAft>
                <a:spcPts val="0"/>
              </a:spcAft>
              <a:buNone/>
            </a:pPr>
            <a:r>
              <a:rPr b="1" lang="en" sz="2100">
                <a:solidFill>
                  <a:srgbClr val="E06666"/>
                </a:solidFill>
                <a:latin typeface="Caveat"/>
                <a:ea typeface="Caveat"/>
                <a:cs typeface="Caveat"/>
                <a:sym typeface="Caveat"/>
              </a:rPr>
              <a:t>Don’t forget:</a:t>
            </a:r>
            <a:r>
              <a:rPr b="1" lang="en" sz="2300">
                <a:solidFill>
                  <a:srgbClr val="E06666"/>
                </a:solidFill>
                <a:latin typeface="Lobster"/>
                <a:ea typeface="Lobster"/>
                <a:cs typeface="Lobster"/>
                <a:sym typeface="Lobster"/>
              </a:rPr>
              <a:t> </a:t>
            </a:r>
            <a:r>
              <a:rPr b="1" lang="en" sz="1100">
                <a:latin typeface="Montserrat"/>
                <a:ea typeface="Montserrat"/>
                <a:cs typeface="Montserrat"/>
                <a:sym typeface="Montserrat"/>
              </a:rPr>
              <a:t>Delete this slide before sharing the activity with students</a:t>
            </a:r>
            <a:r>
              <a:rPr lang="en" sz="1100">
                <a:latin typeface="Montserrat"/>
                <a:ea typeface="Montserrat"/>
                <a:cs typeface="Montserrat"/>
                <a:sym typeface="Montserrat"/>
              </a:rPr>
              <a:t>.</a:t>
            </a:r>
            <a:endParaRPr sz="1100">
              <a:latin typeface="Montserrat"/>
              <a:ea typeface="Montserrat"/>
              <a:cs typeface="Montserrat"/>
              <a:sym typeface="Montserrat"/>
            </a:endParaRPr>
          </a:p>
          <a:p>
            <a:pPr indent="0" lvl="0" marL="0" rtl="0" algn="l">
              <a:lnSpc>
                <a:spcPct val="100000"/>
              </a:lnSpc>
              <a:spcBef>
                <a:spcPts val="0"/>
              </a:spcBef>
              <a:spcAft>
                <a:spcPts val="0"/>
              </a:spcAft>
              <a:buNone/>
            </a:pPr>
            <a:r>
              <a:t/>
            </a:r>
            <a:endParaRPr sz="1100">
              <a:latin typeface="Montserrat"/>
              <a:ea typeface="Montserrat"/>
              <a:cs typeface="Montserrat"/>
              <a:sym typeface="Montserrat"/>
            </a:endParaRPr>
          </a:p>
        </p:txBody>
      </p:sp>
      <p:sp>
        <p:nvSpPr>
          <p:cNvPr id="13" name="Google Shape;13;p2"/>
          <p:cNvSpPr/>
          <p:nvPr/>
        </p:nvSpPr>
        <p:spPr>
          <a:xfrm>
            <a:off x="4342500" y="3848459"/>
            <a:ext cx="459000" cy="241800"/>
          </a:xfrm>
          <a:prstGeom prst="downArrow">
            <a:avLst>
              <a:gd fmla="val 50000" name="adj1"/>
              <a:gd fmla="val 50000" name="adj2"/>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pic>
        <p:nvPicPr>
          <p:cNvPr id="14" name="Google Shape;14;p2"/>
          <p:cNvPicPr preferRelativeResize="0"/>
          <p:nvPr/>
        </p:nvPicPr>
        <p:blipFill>
          <a:blip r:embed="rId2">
            <a:alphaModFix/>
          </a:blip>
          <a:stretch>
            <a:fillRect/>
          </a:stretch>
        </p:blipFill>
        <p:spPr>
          <a:xfrm>
            <a:off x="7608475" y="3247156"/>
            <a:ext cx="1018325" cy="1433200"/>
          </a:xfrm>
          <a:prstGeom prst="rect">
            <a:avLst/>
          </a:prstGeom>
          <a:noFill/>
          <a:ln>
            <a:noFill/>
          </a:ln>
        </p:spPr>
      </p:pic>
      <p:sp>
        <p:nvSpPr>
          <p:cNvPr id="15" name="Google Shape;15;p2"/>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p:cSld name="CUSTOM_2_2_2_1_1">
    <p:bg>
      <p:bgPr>
        <a:gradFill>
          <a:gsLst>
            <a:gs pos="0">
              <a:srgbClr val="2B92C8"/>
            </a:gs>
            <a:gs pos="100000">
              <a:srgbClr val="152640"/>
            </a:gs>
          </a:gsLst>
          <a:lin ang="8099331" scaled="0"/>
        </a:gradFill>
      </p:bgPr>
    </p:bg>
    <p:spTree>
      <p:nvGrpSpPr>
        <p:cNvPr id="95" name="Shape 95"/>
        <p:cNvGrpSpPr/>
        <p:nvPr/>
      </p:nvGrpSpPr>
      <p:grpSpPr>
        <a:xfrm>
          <a:off x="0" y="0"/>
          <a:ext cx="0" cy="0"/>
          <a:chOff x="0" y="0"/>
          <a:chExt cx="0" cy="0"/>
        </a:xfrm>
      </p:grpSpPr>
      <p:sp>
        <p:nvSpPr>
          <p:cNvPr id="96" name="Google Shape;96;p11"/>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1">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98" name="Google Shape;98;p11"/>
          <p:cNvPicPr preferRelativeResize="0"/>
          <p:nvPr/>
        </p:nvPicPr>
        <p:blipFill rotWithShape="1">
          <a:blip r:embed="rId3">
            <a:alphaModFix/>
          </a:blip>
          <a:srcRect b="0" l="-9917" r="-10289" t="-5196"/>
          <a:stretch/>
        </p:blipFill>
        <p:spPr>
          <a:xfrm flipH="1">
            <a:off x="1275775" y="178950"/>
            <a:ext cx="681175" cy="935175"/>
          </a:xfrm>
          <a:prstGeom prst="rect">
            <a:avLst/>
          </a:prstGeom>
          <a:noFill/>
          <a:ln>
            <a:noFill/>
          </a:ln>
        </p:spPr>
      </p:pic>
      <p:sp>
        <p:nvSpPr>
          <p:cNvPr id="99" name="Google Shape;99;p11"/>
          <p:cNvSpPr txBox="1"/>
          <p:nvPr/>
        </p:nvSpPr>
        <p:spPr>
          <a:xfrm>
            <a:off x="627150" y="1209675"/>
            <a:ext cx="7893300" cy="8826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7</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How did the prejudice of Hitler and the Nazis affect Jewish people in </a:t>
            </a:r>
            <a:br>
              <a:rPr lang="en" sz="1600">
                <a:latin typeface="Montserrat"/>
                <a:ea typeface="Montserrat"/>
                <a:cs typeface="Montserrat"/>
                <a:sym typeface="Montserrat"/>
              </a:rPr>
            </a:br>
            <a:r>
              <a:rPr lang="en" sz="1600">
                <a:latin typeface="Montserrat"/>
                <a:ea typeface="Montserrat"/>
                <a:cs typeface="Montserrat"/>
                <a:sym typeface="Montserrat"/>
              </a:rPr>
              <a:t> Denmark and other countries in Europe? Why is it important that people</a:t>
            </a:r>
            <a:br>
              <a:rPr lang="en" sz="1600">
                <a:latin typeface="Montserrat"/>
                <a:ea typeface="Montserrat"/>
                <a:cs typeface="Montserrat"/>
                <a:sym typeface="Montserrat"/>
              </a:rPr>
            </a:br>
            <a:r>
              <a:rPr lang="en" sz="1600">
                <a:latin typeface="Montserrat"/>
                <a:ea typeface="Montserrat"/>
                <a:cs typeface="Montserrat"/>
                <a:sym typeface="Montserrat"/>
              </a:rPr>
              <a:t> in Denmark helped their Jewish friends and neighbors?</a:t>
            </a:r>
            <a:endParaRPr sz="1600">
              <a:latin typeface="Montserrat"/>
              <a:ea typeface="Montserrat"/>
              <a:cs typeface="Montserrat"/>
              <a:sym typeface="Montserrat"/>
            </a:endParaRPr>
          </a:p>
        </p:txBody>
      </p:sp>
      <p:sp>
        <p:nvSpPr>
          <p:cNvPr id="100" name="Google Shape;100;p11"/>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Think. </a:t>
            </a:r>
            <a:r>
              <a:rPr b="1" lang="en" sz="4000">
                <a:solidFill>
                  <a:srgbClr val="243E3F"/>
                </a:solidFill>
                <a:latin typeface="Comfortaa"/>
                <a:ea typeface="Comfortaa"/>
                <a:cs typeface="Comfortaa"/>
                <a:sym typeface="Comfortaa"/>
              </a:rPr>
              <a:t>Explain.</a:t>
            </a:r>
            <a:endParaRPr b="1" sz="4000">
              <a:solidFill>
                <a:srgbClr val="B0E7F7"/>
              </a:solidFill>
              <a:latin typeface="Comfortaa"/>
              <a:ea typeface="Comfortaa"/>
              <a:cs typeface="Comfortaa"/>
              <a:sym typeface="Comfortaa"/>
            </a:endParaRPr>
          </a:p>
        </p:txBody>
      </p:sp>
      <p:sp>
        <p:nvSpPr>
          <p:cNvPr id="101" name="Google Shape;101;p11"/>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2 1">
  <p:cSld name="CUSTOM_2_2_2_1_1_2_1">
    <p:bg>
      <p:bgPr>
        <a:gradFill>
          <a:gsLst>
            <a:gs pos="0">
              <a:srgbClr val="2B92C8"/>
            </a:gs>
            <a:gs pos="100000">
              <a:srgbClr val="152640"/>
            </a:gs>
          </a:gsLst>
          <a:lin ang="8099331" scaled="0"/>
        </a:gradFill>
      </p:bgPr>
    </p:bg>
    <p:spTree>
      <p:nvGrpSpPr>
        <p:cNvPr id="102" name="Shape 102"/>
        <p:cNvGrpSpPr/>
        <p:nvPr/>
      </p:nvGrpSpPr>
      <p:grpSpPr>
        <a:xfrm>
          <a:off x="0" y="0"/>
          <a:ext cx="0" cy="0"/>
          <a:chOff x="0" y="0"/>
          <a:chExt cx="0" cy="0"/>
        </a:xfrm>
      </p:grpSpPr>
      <p:sp>
        <p:nvSpPr>
          <p:cNvPr id="103" name="Google Shape;103;p12"/>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2"/>
          <p:cNvSpPr txBox="1"/>
          <p:nvPr/>
        </p:nvSpPr>
        <p:spPr>
          <a:xfrm>
            <a:off x="633363" y="488825"/>
            <a:ext cx="78948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37474F"/>
                </a:solidFill>
                <a:latin typeface="Comfortaa"/>
                <a:ea typeface="Comfortaa"/>
                <a:cs typeface="Comfortaa"/>
                <a:sym typeface="Comfortaa"/>
              </a:rPr>
              <a:t>Write About It!</a:t>
            </a:r>
            <a:endParaRPr b="1" sz="4000">
              <a:solidFill>
                <a:srgbClr val="37474F"/>
              </a:solidFill>
              <a:latin typeface="Comfortaa"/>
              <a:ea typeface="Comfortaa"/>
              <a:cs typeface="Comfortaa"/>
              <a:sym typeface="Comfortaa"/>
            </a:endParaRPr>
          </a:p>
        </p:txBody>
      </p:sp>
      <p:pic>
        <p:nvPicPr>
          <p:cNvPr id="105" name="Google Shape;105;p12">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106" name="Google Shape;106;p12">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107" name="Google Shape;107;p12"/>
          <p:cNvSpPr txBox="1"/>
          <p:nvPr/>
        </p:nvSpPr>
        <p:spPr>
          <a:xfrm>
            <a:off x="634113" y="1124425"/>
            <a:ext cx="7893300" cy="815400"/>
          </a:xfrm>
          <a:prstGeom prst="rect">
            <a:avLst/>
          </a:prstGeom>
          <a:noFill/>
          <a:ln>
            <a:noFill/>
          </a:ln>
        </p:spPr>
        <p:txBody>
          <a:bodyPr anchorCtr="0" anchor="ctr" bIns="93400" lIns="93400" spcFirstLastPara="1" rIns="93400" wrap="square" tIns="93400">
            <a:noAutofit/>
          </a:bodyPr>
          <a:lstStyle/>
          <a:p>
            <a:pPr indent="-192024" lvl="0" marL="192024" rtl="0" algn="ctr">
              <a:spcBef>
                <a:spcPts val="0"/>
              </a:spcBef>
              <a:spcAft>
                <a:spcPts val="0"/>
              </a:spcAft>
              <a:buNone/>
            </a:pPr>
            <a:r>
              <a:rPr b="1" lang="en" sz="1600">
                <a:solidFill>
                  <a:srgbClr val="E06666"/>
                </a:solidFill>
                <a:latin typeface="Montserrat"/>
                <a:ea typeface="Montserrat"/>
                <a:cs typeface="Montserrat"/>
                <a:sym typeface="Montserrat"/>
              </a:rPr>
              <a:t>Now you’re ready to respond to the writing prompt </a:t>
            </a:r>
            <a:br>
              <a:rPr b="1" lang="en" sz="1600">
                <a:solidFill>
                  <a:srgbClr val="E06666"/>
                </a:solidFill>
                <a:latin typeface="Montserrat"/>
                <a:ea typeface="Montserrat"/>
                <a:cs typeface="Montserrat"/>
                <a:sym typeface="Montserrat"/>
              </a:rPr>
            </a:br>
            <a:r>
              <a:rPr b="1" lang="en" sz="1600">
                <a:solidFill>
                  <a:srgbClr val="E06666"/>
                </a:solidFill>
                <a:latin typeface="Montserrat"/>
                <a:ea typeface="Montserrat"/>
                <a:cs typeface="Montserrat"/>
                <a:sym typeface="Montserrat"/>
              </a:rPr>
              <a:t>at the bottom of page 9.</a:t>
            </a:r>
            <a:endParaRPr sz="1600">
              <a:latin typeface="Montserrat"/>
              <a:ea typeface="Montserrat"/>
              <a:cs typeface="Montserrat"/>
              <a:sym typeface="Montserrat"/>
            </a:endParaRPr>
          </a:p>
          <a:p>
            <a:pPr indent="-192024" lvl="0" marL="192024" rtl="0" algn="ctr">
              <a:spcBef>
                <a:spcPts val="0"/>
              </a:spcBef>
              <a:spcAft>
                <a:spcPts val="0"/>
              </a:spcAft>
              <a:buNone/>
            </a:pPr>
            <a:r>
              <a:t/>
            </a:r>
            <a:endParaRPr sz="1600">
              <a:latin typeface="Montserrat"/>
              <a:ea typeface="Montserrat"/>
              <a:cs typeface="Montserrat"/>
              <a:sym typeface="Montserrat"/>
            </a:endParaRPr>
          </a:p>
        </p:txBody>
      </p:sp>
      <p:sp>
        <p:nvSpPr>
          <p:cNvPr id="108" name="Google Shape;108;p12"/>
          <p:cNvSpPr txBox="1"/>
          <p:nvPr/>
        </p:nvSpPr>
        <p:spPr>
          <a:xfrm>
            <a:off x="816975" y="1557625"/>
            <a:ext cx="7764900" cy="9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Montserrat"/>
                <a:ea typeface="Montserrat"/>
                <a:cs typeface="Montserrat"/>
                <a:sym typeface="Montserrat"/>
              </a:rPr>
              <a:t>Courage is the ability to do something even if it’s difficult or scary. Write an essay on why Jewish people had to escape Denmark and how fellow Danes acted with courage to save them.</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rPr lang="en" sz="1600">
                <a:latin typeface="Montserrat"/>
                <a:ea typeface="Montserrat"/>
                <a:cs typeface="Montserrat"/>
                <a:sym typeface="Montserrat"/>
              </a:rPr>
              <a:t> </a:t>
            </a:r>
            <a:endParaRPr sz="1600">
              <a:latin typeface="Montserrat"/>
              <a:ea typeface="Montserrat"/>
              <a:cs typeface="Montserrat"/>
              <a:sym typeface="Montserrat"/>
            </a:endParaRPr>
          </a:p>
          <a:p>
            <a:pPr indent="0" lvl="0" marL="0" rtl="0" algn="l">
              <a:spcBef>
                <a:spcPts val="0"/>
              </a:spcBef>
              <a:spcAft>
                <a:spcPts val="0"/>
              </a:spcAft>
              <a:buNone/>
            </a:pPr>
            <a:r>
              <a:rPr lang="en" sz="1600">
                <a:latin typeface="Montserrat"/>
                <a:ea typeface="Montserrat"/>
                <a:cs typeface="Montserrat"/>
                <a:sym typeface="Montserrat"/>
              </a:rPr>
              <a:t>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rPr lang="en" sz="1600">
                <a:latin typeface="Montserrat"/>
                <a:ea typeface="Montserrat"/>
                <a:cs typeface="Montserrat"/>
                <a:sym typeface="Montserrat"/>
              </a:rPr>
              <a:t>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p:txBody>
      </p:sp>
      <p:sp>
        <p:nvSpPr>
          <p:cNvPr id="109" name="Google Shape;109;p12"/>
          <p:cNvSpPr/>
          <p:nvPr/>
        </p:nvSpPr>
        <p:spPr>
          <a:xfrm>
            <a:off x="931050" y="4566489"/>
            <a:ext cx="7281900" cy="334500"/>
          </a:xfrm>
          <a:prstGeom prst="homePlate">
            <a:avLst>
              <a:gd fmla="val 50000" name="adj"/>
            </a:avLst>
          </a:prstGeom>
          <a:solidFill>
            <a:srgbClr val="98BEE8"/>
          </a:solidFill>
          <a:ln cap="flat" cmpd="sng" w="9525">
            <a:solidFill>
              <a:srgbClr val="000000"/>
            </a:solidFill>
            <a:prstDash val="solid"/>
            <a:round/>
            <a:headEnd len="sm" w="sm" type="none"/>
            <a:tailEnd len="sm" w="sm" type="none"/>
          </a:ln>
          <a:effectLst>
            <a:outerShdw rotWithShape="0" algn="bl" dir="4080000" dist="57150">
              <a:srgbClr val="000000">
                <a:alpha val="96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r>
              <a:rPr b="1" lang="en" sz="1600">
                <a:latin typeface="Hind"/>
                <a:ea typeface="Hind"/>
                <a:cs typeface="Hind"/>
                <a:sym typeface="Hind"/>
              </a:rPr>
              <a:t>If you need more space, continue on the next slide.</a:t>
            </a:r>
            <a:endParaRPr b="1" sz="1600">
              <a:solidFill>
                <a:srgbClr val="000000"/>
              </a:solidFill>
              <a:latin typeface="Hind"/>
              <a:ea typeface="Hind"/>
              <a:cs typeface="Hind"/>
              <a:sym typeface="Hind"/>
            </a:endParaRPr>
          </a:p>
        </p:txBody>
      </p:sp>
      <p:sp>
        <p:nvSpPr>
          <p:cNvPr id="110" name="Google Shape;110;p12"/>
          <p:cNvSpPr txBox="1"/>
          <p:nvPr/>
        </p:nvSpPr>
        <p:spPr>
          <a:xfrm rot="5400000">
            <a:off x="8012664" y="3922970"/>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111" name="Google Shape;111;p12"/>
          <p:cNvPicPr preferRelativeResize="0"/>
          <p:nvPr/>
        </p:nvPicPr>
        <p:blipFill>
          <a:blip r:embed="rId3">
            <a:alphaModFix/>
          </a:blip>
          <a:stretch>
            <a:fillRect/>
          </a:stretch>
        </p:blipFill>
        <p:spPr>
          <a:xfrm>
            <a:off x="7355000" y="326100"/>
            <a:ext cx="1058975" cy="8981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2 1 1">
  <p:cSld name="CUSTOM_2_2_2_1_1_2_1_1">
    <p:bg>
      <p:bgPr>
        <a:gradFill>
          <a:gsLst>
            <a:gs pos="0">
              <a:srgbClr val="2B92C8"/>
            </a:gs>
            <a:gs pos="100000">
              <a:srgbClr val="152640"/>
            </a:gs>
          </a:gsLst>
          <a:lin ang="8099331" scaled="0"/>
        </a:gradFill>
      </p:bgPr>
    </p:bg>
    <p:spTree>
      <p:nvGrpSpPr>
        <p:cNvPr id="112" name="Shape 112"/>
        <p:cNvGrpSpPr/>
        <p:nvPr/>
      </p:nvGrpSpPr>
      <p:grpSpPr>
        <a:xfrm>
          <a:off x="0" y="0"/>
          <a:ext cx="0" cy="0"/>
          <a:chOff x="0" y="0"/>
          <a:chExt cx="0" cy="0"/>
        </a:xfrm>
      </p:grpSpPr>
      <p:sp>
        <p:nvSpPr>
          <p:cNvPr id="113" name="Google Shape;113;p13"/>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txBox="1"/>
          <p:nvPr/>
        </p:nvSpPr>
        <p:spPr>
          <a:xfrm>
            <a:off x="633363" y="488825"/>
            <a:ext cx="78948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chemeClr val="lt1"/>
                </a:solidFill>
                <a:latin typeface="Comfortaa"/>
                <a:ea typeface="Comfortaa"/>
                <a:cs typeface="Comfortaa"/>
                <a:sym typeface="Comfortaa"/>
              </a:rPr>
              <a:t>Write About It!</a:t>
            </a:r>
            <a:endParaRPr b="1" sz="4000">
              <a:solidFill>
                <a:schemeClr val="lt1"/>
              </a:solidFill>
              <a:latin typeface="Comfortaa"/>
              <a:ea typeface="Comfortaa"/>
              <a:cs typeface="Comfortaa"/>
              <a:sym typeface="Comfortaa"/>
            </a:endParaRPr>
          </a:p>
          <a:p>
            <a:pPr indent="0" lvl="0" marL="0" rtl="0" algn="l">
              <a:spcBef>
                <a:spcPts val="0"/>
              </a:spcBef>
              <a:spcAft>
                <a:spcPts val="0"/>
              </a:spcAft>
              <a:buNone/>
            </a:pPr>
            <a:r>
              <a:t/>
            </a:r>
            <a:endParaRPr b="1" sz="4000">
              <a:solidFill>
                <a:srgbClr val="37474F"/>
              </a:solidFill>
              <a:latin typeface="Comfortaa"/>
              <a:ea typeface="Comfortaa"/>
              <a:cs typeface="Comfortaa"/>
              <a:sym typeface="Comfortaa"/>
            </a:endParaRPr>
          </a:p>
        </p:txBody>
      </p:sp>
      <p:pic>
        <p:nvPicPr>
          <p:cNvPr id="115" name="Google Shape;115;p13">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116" name="Google Shape;116;p13">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117" name="Google Shape;117;p13"/>
          <p:cNvSpPr txBox="1"/>
          <p:nvPr/>
        </p:nvSpPr>
        <p:spPr>
          <a:xfrm rot="5400000">
            <a:off x="8012664" y="3922970"/>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118" name="Google Shape;118;p13"/>
          <p:cNvPicPr preferRelativeResize="0"/>
          <p:nvPr/>
        </p:nvPicPr>
        <p:blipFill>
          <a:blip r:embed="rId3">
            <a:alphaModFix/>
          </a:blip>
          <a:stretch>
            <a:fillRect/>
          </a:stretch>
        </p:blipFill>
        <p:spPr>
          <a:xfrm>
            <a:off x="7148350" y="369275"/>
            <a:ext cx="1058975" cy="8981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1 1">
  <p:cSld name="CUSTOM_2_2_2_1_1_3_1">
    <p:bg>
      <p:bgPr>
        <a:gradFill>
          <a:gsLst>
            <a:gs pos="0">
              <a:srgbClr val="2B92C8"/>
            </a:gs>
            <a:gs pos="100000">
              <a:srgbClr val="152640"/>
            </a:gs>
          </a:gsLst>
          <a:lin ang="8099331" scaled="0"/>
        </a:gradFill>
      </p:bgPr>
    </p:bg>
    <p:spTree>
      <p:nvGrpSpPr>
        <p:cNvPr id="119" name="Shape 119"/>
        <p:cNvGrpSpPr/>
        <p:nvPr/>
      </p:nvGrpSpPr>
      <p:grpSpPr>
        <a:xfrm>
          <a:off x="0" y="0"/>
          <a:ext cx="0" cy="0"/>
          <a:chOff x="0" y="0"/>
          <a:chExt cx="0" cy="0"/>
        </a:xfrm>
      </p:grpSpPr>
      <p:sp>
        <p:nvSpPr>
          <p:cNvPr id="120" name="Google Shape;120;p14"/>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14">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
    <p:bg>
      <p:bgPr>
        <a:gradFill>
          <a:gsLst>
            <a:gs pos="0">
              <a:srgbClr val="2B92C8"/>
            </a:gs>
            <a:gs pos="100000">
              <a:srgbClr val="152640"/>
            </a:gs>
          </a:gsLst>
          <a:lin ang="8099331" scaled="0"/>
        </a:gradFill>
      </p:bgPr>
    </p:bg>
    <p:spTree>
      <p:nvGrpSpPr>
        <p:cNvPr id="122" name="Shape 122"/>
        <p:cNvGrpSpPr/>
        <p:nvPr/>
      </p:nvGrpSpPr>
      <p:grpSpPr>
        <a:xfrm>
          <a:off x="0" y="0"/>
          <a:ext cx="0" cy="0"/>
          <a:chOff x="0" y="0"/>
          <a:chExt cx="0" cy="0"/>
        </a:xfrm>
      </p:grpSpPr>
      <p:sp>
        <p:nvSpPr>
          <p:cNvPr id="123" name="Google Shape;123;p15"/>
          <p:cNvSpPr/>
          <p:nvPr/>
        </p:nvSpPr>
        <p:spPr>
          <a:xfrm>
            <a:off x="2457525" y="253150"/>
            <a:ext cx="4296000" cy="545100"/>
          </a:xfrm>
          <a:prstGeom prst="roundRect">
            <a:avLst>
              <a:gd fmla="val 50000" name="adj"/>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2031"/>
              </a:solidFill>
            </a:endParaRPr>
          </a:p>
        </p:txBody>
      </p:sp>
      <p:sp>
        <p:nvSpPr>
          <p:cNvPr id="124" name="Google Shape;124;p15"/>
          <p:cNvSpPr txBox="1"/>
          <p:nvPr/>
        </p:nvSpPr>
        <p:spPr>
          <a:xfrm>
            <a:off x="2457525" y="187450"/>
            <a:ext cx="4296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FFFFFF"/>
                </a:solidFill>
                <a:latin typeface="Fredoka One"/>
                <a:ea typeface="Fredoka One"/>
                <a:cs typeface="Fredoka One"/>
                <a:sym typeface="Fredoka One"/>
              </a:rPr>
              <a:t>    Tech Help</a:t>
            </a:r>
            <a:endParaRPr sz="4000">
              <a:solidFill>
                <a:srgbClr val="FFFFFF"/>
              </a:solidFill>
              <a:latin typeface="Fredoka One"/>
              <a:ea typeface="Fredoka One"/>
              <a:cs typeface="Fredoka One"/>
              <a:sym typeface="Fredoka One"/>
            </a:endParaRPr>
          </a:p>
        </p:txBody>
      </p:sp>
      <p:sp>
        <p:nvSpPr>
          <p:cNvPr id="125" name="Google Shape;125;p15"/>
          <p:cNvSpPr/>
          <p:nvPr/>
        </p:nvSpPr>
        <p:spPr>
          <a:xfrm>
            <a:off x="421562" y="938550"/>
            <a:ext cx="20355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The slides are too small or too big.</a:t>
            </a:r>
            <a:endParaRPr sz="1600">
              <a:latin typeface="Fredoka One"/>
              <a:ea typeface="Fredoka One"/>
              <a:cs typeface="Fredoka One"/>
              <a:sym typeface="Fredoka One"/>
            </a:endParaRPr>
          </a:p>
          <a:p>
            <a:pPr indent="0" lvl="0" marL="0" rtl="0" algn="ctr">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Click on the magnifying glass at the top of your screen to zoom in and out.</a:t>
            </a:r>
            <a:endParaRPr b="1" sz="1600">
              <a:latin typeface="Montserrat"/>
              <a:ea typeface="Montserrat"/>
              <a:cs typeface="Montserrat"/>
              <a:sym typeface="Montserrat"/>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p:txBody>
      </p:sp>
      <p:sp>
        <p:nvSpPr>
          <p:cNvPr id="126" name="Google Shape;126;p15"/>
          <p:cNvSpPr/>
          <p:nvPr/>
        </p:nvSpPr>
        <p:spPr>
          <a:xfrm>
            <a:off x="3343900" y="362853"/>
            <a:ext cx="356100" cy="356100"/>
          </a:xfrm>
          <a:prstGeom prst="bevel">
            <a:avLst>
              <a:gd fmla="val 12500"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redoka One"/>
                <a:ea typeface="Fredoka One"/>
                <a:cs typeface="Fredoka One"/>
                <a:sym typeface="Fredoka One"/>
              </a:rPr>
              <a:t>?</a:t>
            </a:r>
            <a:endParaRPr/>
          </a:p>
        </p:txBody>
      </p:sp>
      <p:sp>
        <p:nvSpPr>
          <p:cNvPr id="127" name="Google Shape;127;p15"/>
          <p:cNvSpPr/>
          <p:nvPr/>
        </p:nvSpPr>
        <p:spPr>
          <a:xfrm>
            <a:off x="2601592" y="938550"/>
            <a:ext cx="19317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600">
                <a:solidFill>
                  <a:srgbClr val="000000"/>
                </a:solidFill>
                <a:latin typeface="Fredoka One"/>
                <a:ea typeface="Fredoka One"/>
                <a:cs typeface="Fredoka One"/>
                <a:sym typeface="Fredoka One"/>
              </a:rPr>
              <a:t>I lost the text box to type into. </a:t>
            </a:r>
            <a:endParaRPr sz="1600">
              <a:solidFill>
                <a:srgbClr val="000000"/>
              </a:solidFill>
              <a:latin typeface="Fredoka One"/>
              <a:ea typeface="Fredoka One"/>
              <a:cs typeface="Fredoka One"/>
              <a:sym typeface="Fredoka One"/>
            </a:endParaRPr>
          </a:p>
          <a:p>
            <a:pPr indent="0" lvl="0" marL="0" rtl="0" algn="l">
              <a:spcBef>
                <a:spcPts val="0"/>
              </a:spcBef>
              <a:spcAft>
                <a:spcPts val="0"/>
              </a:spcAft>
              <a:buClr>
                <a:srgbClr val="000000"/>
              </a:buClr>
              <a:buSzPts val="1100"/>
              <a:buFont typeface="Arial"/>
              <a:buNone/>
            </a:pPr>
            <a:r>
              <a:t/>
            </a:r>
            <a:endParaRPr sz="700">
              <a:solidFill>
                <a:srgbClr val="000000"/>
              </a:solidFill>
              <a:latin typeface="Montserrat"/>
              <a:ea typeface="Montserrat"/>
              <a:cs typeface="Montserrat"/>
              <a:sym typeface="Montserrat"/>
            </a:endParaRPr>
          </a:p>
          <a:p>
            <a:pPr indent="0" lvl="0" marL="0" rtl="0" algn="ctr">
              <a:spcBef>
                <a:spcPts val="0"/>
              </a:spcBef>
              <a:spcAft>
                <a:spcPts val="0"/>
              </a:spcAft>
              <a:buClr>
                <a:srgbClr val="000000"/>
              </a:buClr>
              <a:buSzPts val="1100"/>
              <a:buFont typeface="Arial"/>
              <a:buNone/>
            </a:pPr>
            <a:r>
              <a:rPr lang="en">
                <a:solidFill>
                  <a:srgbClr val="000000"/>
                </a:solidFill>
                <a:latin typeface="Montserrat"/>
                <a:ea typeface="Montserrat"/>
                <a:cs typeface="Montserrat"/>
                <a:sym typeface="Montserrat"/>
              </a:rPr>
              <a:t>You can always add more text boxes. Just click the T box at the top of your screen and draw a new text box.</a:t>
            </a:r>
            <a:endParaRPr>
              <a:solidFill>
                <a:srgbClr val="000000"/>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t/>
            </a:r>
            <a:endParaRPr>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128" name="Google Shape;128;p15"/>
          <p:cNvSpPr/>
          <p:nvPr/>
        </p:nvSpPr>
        <p:spPr>
          <a:xfrm>
            <a:off x="4677784" y="938550"/>
            <a:ext cx="19317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I just deleted something that I</a:t>
            </a:r>
            <a:br>
              <a:rPr lang="en" sz="1600">
                <a:latin typeface="Fredoka One"/>
                <a:ea typeface="Fredoka One"/>
                <a:cs typeface="Fredoka One"/>
                <a:sym typeface="Fredoka One"/>
              </a:rPr>
            </a:br>
            <a:r>
              <a:rPr lang="en" sz="1600">
                <a:latin typeface="Fredoka One"/>
                <a:ea typeface="Fredoka One"/>
                <a:cs typeface="Fredoka One"/>
                <a:sym typeface="Fredoka One"/>
              </a:rPr>
              <a:t>didn’t mean to delete.</a:t>
            </a:r>
            <a:endParaRPr sz="1600">
              <a:latin typeface="Fredoka One"/>
              <a:ea typeface="Fredoka One"/>
              <a:cs typeface="Fredoka One"/>
              <a:sym typeface="Fredoka One"/>
            </a:endParaRPr>
          </a:p>
          <a:p>
            <a:pPr indent="0" lvl="0" marL="0" rtl="0" algn="ctr">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You can always use the undo button to bring back something you just deleted. </a:t>
            </a:r>
            <a:endParaRPr>
              <a:latin typeface="Montserrat"/>
              <a:ea typeface="Montserrat"/>
              <a:cs typeface="Montserrat"/>
              <a:sym typeface="Montserrat"/>
            </a:endParaRPr>
          </a:p>
          <a:p>
            <a:pPr indent="0" lvl="0" marL="0" rtl="0" algn="ctr">
              <a:spcBef>
                <a:spcPts val="0"/>
              </a:spcBef>
              <a:spcAft>
                <a:spcPts val="0"/>
              </a:spcAft>
              <a:buNone/>
            </a:pPr>
            <a:r>
              <a:t/>
            </a:r>
            <a:endParaRPr b="1" sz="1600">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p:txBody>
      </p:sp>
      <p:sp>
        <p:nvSpPr>
          <p:cNvPr id="129" name="Google Shape;129;p15"/>
          <p:cNvSpPr/>
          <p:nvPr/>
        </p:nvSpPr>
        <p:spPr>
          <a:xfrm>
            <a:off x="6753987" y="938550"/>
            <a:ext cx="20355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I need to drag and drop something. </a:t>
            </a:r>
            <a:endParaRPr sz="1600">
              <a:latin typeface="Fredoka One"/>
              <a:ea typeface="Fredoka One"/>
              <a:cs typeface="Fredoka One"/>
              <a:sym typeface="Fredoka One"/>
            </a:endParaRPr>
          </a:p>
          <a:p>
            <a:pPr indent="0" lvl="0" marL="0" rtl="0" algn="l">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Click on the shape and hold down while moving your fingers to drag the shape wherever you want it to go.</a:t>
            </a:r>
            <a:endParaRPr sz="1600">
              <a:latin typeface="Fredoka One"/>
              <a:ea typeface="Fredoka One"/>
              <a:cs typeface="Fredoka One"/>
              <a:sym typeface="Fredoka One"/>
            </a:endParaRPr>
          </a:p>
        </p:txBody>
      </p:sp>
      <p:pic>
        <p:nvPicPr>
          <p:cNvPr id="130" name="Google Shape;130;p15"/>
          <p:cNvPicPr preferRelativeResize="0"/>
          <p:nvPr/>
        </p:nvPicPr>
        <p:blipFill rotWithShape="1">
          <a:blip r:embed="rId2">
            <a:alphaModFix/>
          </a:blip>
          <a:srcRect b="5455" l="0" r="25054" t="0"/>
          <a:stretch/>
        </p:blipFill>
        <p:spPr>
          <a:xfrm>
            <a:off x="2722911" y="3413881"/>
            <a:ext cx="1622000" cy="758375"/>
          </a:xfrm>
          <a:prstGeom prst="rect">
            <a:avLst/>
          </a:prstGeom>
          <a:noFill/>
          <a:ln>
            <a:noFill/>
          </a:ln>
        </p:spPr>
      </p:pic>
      <p:pic>
        <p:nvPicPr>
          <p:cNvPr id="131" name="Google Shape;131;p15"/>
          <p:cNvPicPr preferRelativeResize="0"/>
          <p:nvPr/>
        </p:nvPicPr>
        <p:blipFill rotWithShape="1">
          <a:blip r:embed="rId3">
            <a:alphaModFix/>
          </a:blip>
          <a:srcRect b="2267" l="0" r="5042" t="0"/>
          <a:stretch/>
        </p:blipFill>
        <p:spPr>
          <a:xfrm>
            <a:off x="642138" y="2867325"/>
            <a:ext cx="1622000" cy="1660964"/>
          </a:xfrm>
          <a:prstGeom prst="rect">
            <a:avLst/>
          </a:prstGeom>
          <a:noFill/>
          <a:ln>
            <a:noFill/>
          </a:ln>
        </p:spPr>
      </p:pic>
      <p:pic>
        <p:nvPicPr>
          <p:cNvPr id="132" name="Google Shape;132;p15"/>
          <p:cNvPicPr preferRelativeResize="0"/>
          <p:nvPr/>
        </p:nvPicPr>
        <p:blipFill rotWithShape="1">
          <a:blip r:embed="rId4">
            <a:alphaModFix/>
          </a:blip>
          <a:srcRect b="0" l="0" r="39382" t="0"/>
          <a:stretch/>
        </p:blipFill>
        <p:spPr>
          <a:xfrm>
            <a:off x="4799100" y="3413865"/>
            <a:ext cx="1622000" cy="758375"/>
          </a:xfrm>
          <a:prstGeom prst="rect">
            <a:avLst/>
          </a:prstGeom>
          <a:noFill/>
          <a:ln>
            <a:noFill/>
          </a:ln>
        </p:spPr>
      </p:pic>
      <p:pic>
        <p:nvPicPr>
          <p:cNvPr id="133" name="Google Shape;133;p15"/>
          <p:cNvPicPr preferRelativeResize="0"/>
          <p:nvPr/>
        </p:nvPicPr>
        <p:blipFill rotWithShape="1">
          <a:blip r:embed="rId5">
            <a:alphaModFix/>
          </a:blip>
          <a:srcRect b="238" l="0" r="0" t="228"/>
          <a:stretch/>
        </p:blipFill>
        <p:spPr>
          <a:xfrm>
            <a:off x="6772150" y="3413875"/>
            <a:ext cx="1931700" cy="7690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gradFill>
          <a:gsLst>
            <a:gs pos="0">
              <a:srgbClr val="2B92C8"/>
            </a:gs>
            <a:gs pos="100000">
              <a:srgbClr val="152640"/>
            </a:gs>
          </a:gsLst>
          <a:lin ang="8099331" scaled="0"/>
        </a:gradFill>
      </p:bgPr>
    </p:bg>
    <p:spTree>
      <p:nvGrpSpPr>
        <p:cNvPr id="16" name="Shape 16"/>
        <p:cNvGrpSpPr/>
        <p:nvPr/>
      </p:nvGrpSpPr>
      <p:grpSpPr>
        <a:xfrm>
          <a:off x="0" y="0"/>
          <a:ext cx="0" cy="0"/>
          <a:chOff x="0" y="0"/>
          <a:chExt cx="0" cy="0"/>
        </a:xfrm>
      </p:grpSpPr>
      <p:sp>
        <p:nvSpPr>
          <p:cNvPr id="17" name="Google Shape;17;p3"/>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944525" y="3771600"/>
            <a:ext cx="7254900" cy="728700"/>
          </a:xfrm>
          <a:prstGeom prst="roundRect">
            <a:avLst>
              <a:gd fmla="val 16667" name="adj"/>
            </a:avLst>
          </a:prstGeom>
          <a:solidFill>
            <a:srgbClr val="F8B232">
              <a:alpha val="5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nvSpPr>
        <p:spPr>
          <a:xfrm>
            <a:off x="6346625" y="255000"/>
            <a:ext cx="2001300" cy="5880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2200">
                <a:solidFill>
                  <a:srgbClr val="FFFFFF"/>
                </a:solidFill>
                <a:latin typeface="Oswald"/>
                <a:ea typeface="Oswald"/>
                <a:cs typeface="Oswald"/>
                <a:sym typeface="Oswald"/>
              </a:rPr>
              <a:t>Table of Contents</a:t>
            </a:r>
            <a:endParaRPr sz="2200">
              <a:solidFill>
                <a:srgbClr val="FFFFFF"/>
              </a:solidFill>
              <a:latin typeface="Oswald"/>
              <a:ea typeface="Oswald"/>
              <a:cs typeface="Oswald"/>
              <a:sym typeface="Oswald"/>
            </a:endParaRPr>
          </a:p>
        </p:txBody>
      </p:sp>
      <p:pic>
        <p:nvPicPr>
          <p:cNvPr id="20" name="Google Shape;20;p3"/>
          <p:cNvPicPr preferRelativeResize="0"/>
          <p:nvPr/>
        </p:nvPicPr>
        <p:blipFill>
          <a:blip r:embed="rId2">
            <a:alphaModFix/>
          </a:blip>
          <a:stretch>
            <a:fillRect/>
          </a:stretch>
        </p:blipFill>
        <p:spPr>
          <a:xfrm>
            <a:off x="1015925" y="3771607"/>
            <a:ext cx="628825" cy="781625"/>
          </a:xfrm>
          <a:prstGeom prst="rect">
            <a:avLst/>
          </a:prstGeom>
          <a:noFill/>
          <a:ln>
            <a:noFill/>
          </a:ln>
          <a:effectLst>
            <a:outerShdw blurRad="57150" rotWithShape="0" algn="bl" dir="5400000" dist="19050">
              <a:srgbClr val="000000">
                <a:alpha val="50000"/>
              </a:srgbClr>
            </a:outerShdw>
          </a:effectLst>
        </p:spPr>
      </p:pic>
      <p:sp>
        <p:nvSpPr>
          <p:cNvPr id="21" name="Google Shape;21;p3"/>
          <p:cNvSpPr txBox="1"/>
          <p:nvPr/>
        </p:nvSpPr>
        <p:spPr>
          <a:xfrm>
            <a:off x="1561000" y="3868748"/>
            <a:ext cx="6638400" cy="781500"/>
          </a:xfrm>
          <a:prstGeom prst="rect">
            <a:avLst/>
          </a:prstGeom>
          <a:noFill/>
          <a:ln>
            <a:noFill/>
          </a:ln>
        </p:spPr>
        <p:txBody>
          <a:bodyPr anchorCtr="0" anchor="ctr" bIns="93400" lIns="93400" spcFirstLastPara="1" rIns="93400" wrap="square" tIns="93400">
            <a:noAutofit/>
          </a:bodyPr>
          <a:lstStyle/>
          <a:p>
            <a:pPr indent="0" lvl="0" marL="0" rtl="0" algn="l">
              <a:spcBef>
                <a:spcPts val="0"/>
              </a:spcBef>
              <a:spcAft>
                <a:spcPts val="0"/>
              </a:spcAft>
              <a:buNone/>
            </a:pPr>
            <a:r>
              <a:rPr b="1" lang="en" sz="1600">
                <a:solidFill>
                  <a:srgbClr val="CC0000"/>
                </a:solidFill>
                <a:latin typeface="Architects Daughter"/>
                <a:ea typeface="Architects Daughter"/>
                <a:cs typeface="Architects Daughter"/>
                <a:sym typeface="Architects Daughter"/>
              </a:rPr>
              <a:t>Key Ideas</a:t>
            </a:r>
            <a:r>
              <a:rPr b="1" lang="en" sz="1300">
                <a:solidFill>
                  <a:srgbClr val="CC0000"/>
                </a:solidFill>
                <a:latin typeface="Architects Daughter"/>
                <a:ea typeface="Architects Daughter"/>
                <a:cs typeface="Architects Daughter"/>
                <a:sym typeface="Architects Daughter"/>
              </a:rPr>
              <a:t> </a:t>
            </a:r>
            <a:r>
              <a:rPr lang="en" sz="1300">
                <a:latin typeface="Montserrat"/>
                <a:ea typeface="Montserrat"/>
                <a:cs typeface="Montserrat"/>
                <a:sym typeface="Montserrat"/>
              </a:rPr>
              <a:t>As you read, think about why Leo Goldberger and his family had to escape from Denmark, and how fellow Danish people helped them.</a:t>
            </a:r>
            <a:endParaRPr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p:txBody>
      </p:sp>
      <p:sp>
        <p:nvSpPr>
          <p:cNvPr id="22" name="Google Shape;22;p3"/>
          <p:cNvSpPr/>
          <p:nvPr/>
        </p:nvSpPr>
        <p:spPr>
          <a:xfrm>
            <a:off x="5881600" y="1007000"/>
            <a:ext cx="2317800" cy="2447700"/>
          </a:xfrm>
          <a:prstGeom prst="roundRect">
            <a:avLst>
              <a:gd fmla="val 8531" name="adj"/>
            </a:avLst>
          </a:prstGeom>
          <a:solidFill>
            <a:srgbClr val="F8B232">
              <a:alpha val="56980"/>
            </a:srgbClr>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u="sng">
                <a:latin typeface="Montserrat"/>
                <a:ea typeface="Montserrat"/>
                <a:cs typeface="Montserrat"/>
                <a:sym typeface="Montserrat"/>
              </a:rPr>
              <a:t>Watch a Video</a:t>
            </a:r>
            <a:endParaRPr sz="1200" u="sng"/>
          </a:p>
          <a:p>
            <a:pPr indent="0" lvl="0" marL="0" rtl="0" algn="ctr">
              <a:lnSpc>
                <a:spcPct val="150000"/>
              </a:lnSpc>
              <a:spcBef>
                <a:spcPts val="0"/>
              </a:spcBef>
              <a:spcAft>
                <a:spcPts val="0"/>
              </a:spcAft>
              <a:buNone/>
            </a:pPr>
            <a:r>
              <a:rPr lang="en" u="sng">
                <a:latin typeface="Montserrat"/>
                <a:ea typeface="Montserrat"/>
                <a:cs typeface="Montserrat"/>
                <a:sym typeface="Montserrat"/>
                <a:hlinkClick/>
              </a:rPr>
              <a:t>Read</a:t>
            </a:r>
            <a:endParaRPr>
              <a:latin typeface="Montserrat"/>
              <a:ea typeface="Montserrat"/>
              <a:cs typeface="Montserrat"/>
              <a:sym typeface="Montserrat"/>
            </a:endParaRPr>
          </a:p>
          <a:p>
            <a:pPr indent="0" lvl="0" marL="0" rtl="0" algn="ctr">
              <a:lnSpc>
                <a:spcPct val="150000"/>
              </a:lnSpc>
              <a:spcBef>
                <a:spcPts val="0"/>
              </a:spcBef>
              <a:spcAft>
                <a:spcPts val="0"/>
              </a:spcAft>
              <a:buNone/>
            </a:pPr>
            <a:r>
              <a:rPr lang="en" u="sng">
                <a:latin typeface="Montserrat"/>
                <a:ea typeface="Montserrat"/>
                <a:cs typeface="Montserrat"/>
                <a:sym typeface="Montserrat"/>
              </a:rPr>
              <a:t>Think</a:t>
            </a:r>
            <a:endParaRPr>
              <a:latin typeface="Montserrat"/>
              <a:ea typeface="Montserrat"/>
              <a:cs typeface="Montserrat"/>
              <a:sym typeface="Montserrat"/>
            </a:endParaRPr>
          </a:p>
          <a:p>
            <a:pPr indent="0" lvl="0" marL="0" rtl="0" algn="ctr">
              <a:lnSpc>
                <a:spcPct val="150000"/>
              </a:lnSpc>
              <a:spcBef>
                <a:spcPts val="0"/>
              </a:spcBef>
              <a:spcAft>
                <a:spcPts val="0"/>
              </a:spcAft>
              <a:buNone/>
            </a:pPr>
            <a:r>
              <a:rPr lang="en" u="sng">
                <a:latin typeface="Montserrat"/>
                <a:ea typeface="Montserrat"/>
                <a:cs typeface="Montserrat"/>
                <a:sym typeface="Montserrat"/>
              </a:rPr>
              <a:t>Explain</a:t>
            </a:r>
            <a:endParaRPr u="sng">
              <a:latin typeface="Montserrat"/>
              <a:ea typeface="Montserrat"/>
              <a:cs typeface="Montserrat"/>
              <a:sym typeface="Montserrat"/>
            </a:endParaRPr>
          </a:p>
          <a:p>
            <a:pPr indent="0" lvl="0" marL="0" rtl="0" algn="ctr">
              <a:lnSpc>
                <a:spcPct val="150000"/>
              </a:lnSpc>
              <a:spcBef>
                <a:spcPts val="0"/>
              </a:spcBef>
              <a:spcAft>
                <a:spcPts val="0"/>
              </a:spcAft>
              <a:buNone/>
            </a:pPr>
            <a:r>
              <a:rPr lang="en" u="sng">
                <a:latin typeface="Montserrat"/>
                <a:ea typeface="Montserrat"/>
                <a:cs typeface="Montserrat"/>
                <a:sym typeface="Montserrat"/>
              </a:rPr>
              <a:t>Write About It!</a:t>
            </a:r>
            <a:endParaRPr u="sng">
              <a:latin typeface="Montserrat"/>
              <a:ea typeface="Montserrat"/>
              <a:cs typeface="Montserrat"/>
              <a:sym typeface="Montserrat"/>
            </a:endParaRPr>
          </a:p>
        </p:txBody>
      </p:sp>
      <p:pic>
        <p:nvPicPr>
          <p:cNvPr id="23" name="Google Shape;23;p3"/>
          <p:cNvPicPr preferRelativeResize="0"/>
          <p:nvPr/>
        </p:nvPicPr>
        <p:blipFill>
          <a:blip r:embed="rId3">
            <a:alphaModFix/>
          </a:blip>
          <a:stretch>
            <a:fillRect/>
          </a:stretch>
        </p:blipFill>
        <p:spPr>
          <a:xfrm flipH="1">
            <a:off x="7846625" y="721600"/>
            <a:ext cx="677450" cy="931500"/>
          </a:xfrm>
          <a:prstGeom prst="rect">
            <a:avLst/>
          </a:prstGeom>
          <a:noFill/>
          <a:ln>
            <a:noFill/>
          </a:ln>
        </p:spPr>
      </p:pic>
      <p:sp>
        <p:nvSpPr>
          <p:cNvPr id="24" name="Google Shape;24;p3"/>
          <p:cNvSpPr txBox="1"/>
          <p:nvPr/>
        </p:nvSpPr>
        <p:spPr>
          <a:xfrm>
            <a:off x="5930950" y="541550"/>
            <a:ext cx="2219100" cy="4656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1600">
                <a:solidFill>
                  <a:srgbClr val="E06666"/>
                </a:solidFill>
                <a:latin typeface="Montserrat"/>
                <a:ea typeface="Montserrat"/>
                <a:cs typeface="Montserrat"/>
                <a:sym typeface="Montserrat"/>
              </a:rPr>
              <a:t>Table of Contents</a:t>
            </a:r>
            <a:endParaRPr b="1" sz="1600">
              <a:solidFill>
                <a:srgbClr val="E06666"/>
              </a:solidFill>
              <a:latin typeface="Montserrat"/>
              <a:ea typeface="Montserrat"/>
              <a:cs typeface="Montserrat"/>
              <a:sym typeface="Montserrat"/>
            </a:endParaRPr>
          </a:p>
        </p:txBody>
      </p:sp>
      <p:pic>
        <p:nvPicPr>
          <p:cNvPr id="25" name="Google Shape;25;p3"/>
          <p:cNvPicPr preferRelativeResize="0"/>
          <p:nvPr/>
        </p:nvPicPr>
        <p:blipFill rotWithShape="1">
          <a:blip r:embed="rId4">
            <a:alphaModFix/>
          </a:blip>
          <a:srcRect b="7610" l="3766" r="6763" t="26608"/>
          <a:stretch/>
        </p:blipFill>
        <p:spPr>
          <a:xfrm>
            <a:off x="3719500" y="4553215"/>
            <a:ext cx="1705000" cy="214900"/>
          </a:xfrm>
          <a:prstGeom prst="rect">
            <a:avLst/>
          </a:prstGeom>
          <a:noFill/>
          <a:ln>
            <a:noFill/>
          </a:ln>
        </p:spPr>
      </p:pic>
      <p:pic>
        <p:nvPicPr>
          <p:cNvPr id="26" name="Google Shape;26;p3"/>
          <p:cNvPicPr preferRelativeResize="0"/>
          <p:nvPr/>
        </p:nvPicPr>
        <p:blipFill>
          <a:blip r:embed="rId5">
            <a:alphaModFix/>
          </a:blip>
          <a:stretch>
            <a:fillRect/>
          </a:stretch>
        </p:blipFill>
        <p:spPr>
          <a:xfrm>
            <a:off x="342900" y="120650"/>
            <a:ext cx="1741800" cy="420900"/>
          </a:xfrm>
          <a:prstGeom prst="roundRect">
            <a:avLst>
              <a:gd fmla="val 16667" name="adj"/>
            </a:avLst>
          </a:prstGeom>
          <a:noFill/>
          <a:ln>
            <a:noFill/>
          </a:ln>
        </p:spPr>
      </p:pic>
      <p:sp>
        <p:nvSpPr>
          <p:cNvPr id="27" name="Google Shape;27;p3"/>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28" name="Google Shape;28;p3"/>
          <p:cNvPicPr preferRelativeResize="0"/>
          <p:nvPr/>
        </p:nvPicPr>
        <p:blipFill>
          <a:blip r:embed="rId6">
            <a:alphaModFix/>
          </a:blip>
          <a:stretch>
            <a:fillRect/>
          </a:stretch>
        </p:blipFill>
        <p:spPr>
          <a:xfrm>
            <a:off x="1199452" y="739175"/>
            <a:ext cx="4247926" cy="28706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3">
    <p:bg>
      <p:bgPr>
        <a:gradFill>
          <a:gsLst>
            <a:gs pos="0">
              <a:srgbClr val="2B92C8"/>
            </a:gs>
            <a:gs pos="100000">
              <a:srgbClr val="152640"/>
            </a:gs>
          </a:gsLst>
          <a:lin ang="8099331" scaled="0"/>
        </a:gradFill>
      </p:bgPr>
    </p:bg>
    <p:spTree>
      <p:nvGrpSpPr>
        <p:cNvPr id="29" name="Shape 29"/>
        <p:cNvGrpSpPr/>
        <p:nvPr/>
      </p:nvGrpSpPr>
      <p:grpSpPr>
        <a:xfrm>
          <a:off x="0" y="0"/>
          <a:ext cx="0" cy="0"/>
          <a:chOff x="0" y="0"/>
          <a:chExt cx="0" cy="0"/>
        </a:xfrm>
      </p:grpSpPr>
      <p:sp>
        <p:nvSpPr>
          <p:cNvPr id="30" name="Google Shape;30;p4"/>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1831051" y="494600"/>
            <a:ext cx="54819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Watch a Video</a:t>
            </a:r>
            <a:endParaRPr b="1" sz="4000">
              <a:solidFill>
                <a:srgbClr val="243E3F"/>
              </a:solidFill>
              <a:latin typeface="Comfortaa"/>
              <a:ea typeface="Comfortaa"/>
              <a:cs typeface="Comfortaa"/>
              <a:sym typeface="Comfortaa"/>
            </a:endParaRPr>
          </a:p>
        </p:txBody>
      </p:sp>
      <p:pic>
        <p:nvPicPr>
          <p:cNvPr id="32" name="Google Shape;32;p4"/>
          <p:cNvPicPr preferRelativeResize="0"/>
          <p:nvPr/>
        </p:nvPicPr>
        <p:blipFill>
          <a:blip r:embed="rId2">
            <a:alphaModFix/>
          </a:blip>
          <a:stretch>
            <a:fillRect/>
          </a:stretch>
        </p:blipFill>
        <p:spPr>
          <a:xfrm>
            <a:off x="1668050" y="-86900"/>
            <a:ext cx="945625" cy="1350925"/>
          </a:xfrm>
          <a:prstGeom prst="rect">
            <a:avLst/>
          </a:prstGeom>
          <a:noFill/>
          <a:ln>
            <a:noFill/>
          </a:ln>
        </p:spPr>
      </p:pic>
      <p:sp>
        <p:nvSpPr>
          <p:cNvPr id="33" name="Google Shape;33;p4"/>
          <p:cNvSpPr txBox="1"/>
          <p:nvPr/>
        </p:nvSpPr>
        <p:spPr>
          <a:xfrm>
            <a:off x="861325" y="1685925"/>
            <a:ext cx="3000000" cy="25371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1600">
                <a:latin typeface="Montserrat"/>
                <a:ea typeface="Montserrat"/>
                <a:cs typeface="Montserrat"/>
                <a:sym typeface="Montserrat"/>
              </a:rPr>
              <a:t>Join Scholastic Kid Reporter Deirdre Liebman on a visit to</a:t>
            </a:r>
            <a:r>
              <a:rPr lang="en" sz="1600">
                <a:latin typeface="Montserrat"/>
                <a:ea typeface="Montserrat"/>
                <a:cs typeface="Montserrat"/>
                <a:sym typeface="Montserrat"/>
              </a:rPr>
              <a:t> New York’s Museum of Jewish Heritage</a:t>
            </a:r>
            <a:r>
              <a:rPr lang="en" sz="1600">
                <a:latin typeface="Montserrat"/>
                <a:ea typeface="Montserrat"/>
                <a:cs typeface="Montserrat"/>
                <a:sym typeface="Montserrat"/>
              </a:rPr>
              <a:t> to learn more about the amazing Danish rescue efforts during </a:t>
            </a:r>
            <a:br>
              <a:rPr lang="en" sz="1600">
                <a:latin typeface="Montserrat"/>
                <a:ea typeface="Montserrat"/>
                <a:cs typeface="Montserrat"/>
                <a:sym typeface="Montserrat"/>
              </a:rPr>
            </a:br>
            <a:r>
              <a:rPr lang="en" sz="1600">
                <a:latin typeface="Montserrat"/>
                <a:ea typeface="Montserrat"/>
                <a:cs typeface="Montserrat"/>
                <a:sym typeface="Montserrat"/>
              </a:rPr>
              <a:t>World War II.  </a:t>
            </a:r>
            <a:endParaRPr sz="1600">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sz="1100"/>
          </a:p>
        </p:txBody>
      </p:sp>
      <p:pic>
        <p:nvPicPr>
          <p:cNvPr id="34" name="Google Shape;34;p4">
            <a:hlinkClick r:id="rId3"/>
          </p:cNvPr>
          <p:cNvPicPr preferRelativeResize="0"/>
          <p:nvPr/>
        </p:nvPicPr>
        <p:blipFill>
          <a:blip r:embed="rId4">
            <a:alphaModFix/>
          </a:blip>
          <a:stretch>
            <a:fillRect/>
          </a:stretch>
        </p:blipFill>
        <p:spPr>
          <a:xfrm rot="6179994">
            <a:off x="4983102" y="716509"/>
            <a:ext cx="3352220" cy="3905234"/>
          </a:xfrm>
          <a:prstGeom prst="rect">
            <a:avLst/>
          </a:prstGeom>
          <a:noFill/>
          <a:ln>
            <a:noFill/>
          </a:ln>
        </p:spPr>
      </p:pic>
      <p:sp>
        <p:nvSpPr>
          <p:cNvPr id="35" name="Google Shape;35;p4"/>
          <p:cNvSpPr txBox="1"/>
          <p:nvPr/>
        </p:nvSpPr>
        <p:spPr>
          <a:xfrm rot="-5400000">
            <a:off x="-1280850" y="3814500"/>
            <a:ext cx="3000000" cy="247800"/>
          </a:xfrm>
          <a:prstGeom prst="rect">
            <a:avLst/>
          </a:prstGeom>
          <a:noFill/>
          <a:ln>
            <a:noFill/>
          </a:ln>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500">
                <a:latin typeface="Lato"/>
                <a:ea typeface="Lato"/>
                <a:cs typeface="Lato"/>
                <a:sym typeface="Lato"/>
              </a:rPr>
              <a:t>Artwork: Sebastià Serra, Shutterstock</a:t>
            </a:r>
            <a:endParaRPr sz="500">
              <a:latin typeface="Lato"/>
              <a:ea typeface="Lato"/>
              <a:cs typeface="Lato"/>
              <a:sym typeface="Lato"/>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sp>
        <p:nvSpPr>
          <p:cNvPr id="36" name="Google Shape;36;p4"/>
          <p:cNvSpPr/>
          <p:nvPr/>
        </p:nvSpPr>
        <p:spPr>
          <a:xfrm>
            <a:off x="1501500" y="4667250"/>
            <a:ext cx="6027000" cy="249900"/>
          </a:xfrm>
          <a:prstGeom prst="homePlate">
            <a:avLst>
              <a:gd fmla="val 50000" name="adj"/>
            </a:avLst>
          </a:prstGeom>
          <a:solidFill>
            <a:srgbClr val="C9DAF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600">
                <a:latin typeface="Hind"/>
                <a:ea typeface="Hind"/>
                <a:cs typeface="Hind"/>
                <a:sym typeface="Hind"/>
              </a:rPr>
              <a:t>Now answer questions about the video on the next two slides.</a:t>
            </a:r>
            <a:endParaRPr/>
          </a:p>
        </p:txBody>
      </p:sp>
      <p:sp>
        <p:nvSpPr>
          <p:cNvPr id="37" name="Google Shape;37;p4"/>
          <p:cNvSpPr/>
          <p:nvPr/>
        </p:nvSpPr>
        <p:spPr>
          <a:xfrm>
            <a:off x="3803225" y="2188725"/>
            <a:ext cx="844500" cy="458100"/>
          </a:xfrm>
          <a:prstGeom prst="rightArrow">
            <a:avLst>
              <a:gd fmla="val 50000" name="adj1"/>
              <a:gd fmla="val 50000" name="adj2"/>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 name="Google Shape;38;p4">
            <a:hlinkClick r:id="rId5"/>
          </p:cNvPr>
          <p:cNvPicPr preferRelativeResize="0"/>
          <p:nvPr/>
        </p:nvPicPr>
        <p:blipFill rotWithShape="1">
          <a:blip r:embed="rId6">
            <a:alphaModFix/>
          </a:blip>
          <a:srcRect b="0" l="1427" r="1437" t="0"/>
          <a:stretch/>
        </p:blipFill>
        <p:spPr>
          <a:xfrm rot="779983">
            <a:off x="5347445" y="1887061"/>
            <a:ext cx="2865792" cy="1611991"/>
          </a:xfrm>
          <a:prstGeom prst="rect">
            <a:avLst/>
          </a:prstGeom>
          <a:noFill/>
          <a:ln>
            <a:noFill/>
          </a:ln>
        </p:spPr>
      </p:pic>
      <p:sp>
        <p:nvSpPr>
          <p:cNvPr id="39" name="Google Shape;39;p4"/>
          <p:cNvSpPr/>
          <p:nvPr/>
        </p:nvSpPr>
        <p:spPr>
          <a:xfrm rot="6179677">
            <a:off x="6350972" y="2138523"/>
            <a:ext cx="1124702" cy="972607"/>
          </a:xfrm>
          <a:prstGeom prst="triangle">
            <a:avLst>
              <a:gd fmla="val 50000" name="adj"/>
            </a:avLst>
          </a:prstGeom>
          <a:solidFill>
            <a:srgbClr val="F8B232">
              <a:alpha val="56980"/>
            </a:srgbClr>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 New Words 1">
  <p:cSld name="CUSTOM_2_6">
    <p:bg>
      <p:bgPr>
        <a:gradFill>
          <a:gsLst>
            <a:gs pos="0">
              <a:srgbClr val="2B92C8"/>
            </a:gs>
            <a:gs pos="100000">
              <a:srgbClr val="152640"/>
            </a:gs>
          </a:gsLst>
          <a:lin ang="8099331" scaled="0"/>
        </a:gradFill>
      </p:bgPr>
    </p:bg>
    <p:spTree>
      <p:nvGrpSpPr>
        <p:cNvPr id="40" name="Shape 40"/>
        <p:cNvGrpSpPr/>
        <p:nvPr/>
      </p:nvGrpSpPr>
      <p:grpSpPr>
        <a:xfrm>
          <a:off x="0" y="0"/>
          <a:ext cx="0" cy="0"/>
          <a:chOff x="0" y="0"/>
          <a:chExt cx="0" cy="0"/>
        </a:xfrm>
      </p:grpSpPr>
      <p:sp>
        <p:nvSpPr>
          <p:cNvPr id="41" name="Google Shape;41;p5"/>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nvSpPr>
        <p:spPr>
          <a:xfrm>
            <a:off x="1831051" y="494600"/>
            <a:ext cx="54819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Watch a Video</a:t>
            </a:r>
            <a:endParaRPr b="1" sz="4000">
              <a:solidFill>
                <a:srgbClr val="243E3F"/>
              </a:solidFill>
              <a:latin typeface="Comfortaa"/>
              <a:ea typeface="Comfortaa"/>
              <a:cs typeface="Comfortaa"/>
              <a:sym typeface="Comfortaa"/>
            </a:endParaRPr>
          </a:p>
        </p:txBody>
      </p:sp>
      <p:pic>
        <p:nvPicPr>
          <p:cNvPr id="43" name="Google Shape;43;p5">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44" name="Google Shape;44;p5">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45" name="Google Shape;45;p5"/>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46" name="Google Shape;46;p5"/>
          <p:cNvSpPr txBox="1"/>
          <p:nvPr/>
        </p:nvSpPr>
        <p:spPr>
          <a:xfrm>
            <a:off x="1831050" y="1264025"/>
            <a:ext cx="5481900" cy="448200"/>
          </a:xfrm>
          <a:prstGeom prst="rect">
            <a:avLst/>
          </a:prstGeom>
          <a:noFill/>
          <a:ln>
            <a:noFill/>
          </a:ln>
        </p:spPr>
        <p:txBody>
          <a:bodyPr anchorCtr="0" anchor="b" bIns="75575" lIns="75575" spcFirstLastPara="1" rIns="75575" wrap="square" tIns="75575">
            <a:noAutofit/>
          </a:bodyPr>
          <a:lstStyle/>
          <a:p>
            <a:pPr indent="0" lvl="0" marL="0" rtl="0" algn="ctr">
              <a:spcBef>
                <a:spcPts val="0"/>
              </a:spcBef>
              <a:spcAft>
                <a:spcPts val="0"/>
              </a:spcAft>
              <a:buNone/>
            </a:pPr>
            <a:r>
              <a:rPr b="1" lang="en" sz="1600">
                <a:latin typeface="Montserrat"/>
                <a:ea typeface="Montserrat"/>
                <a:cs typeface="Montserrat"/>
                <a:sym typeface="Montserrat"/>
              </a:rPr>
              <a:t>A</a:t>
            </a:r>
            <a:r>
              <a:rPr b="1" lang="en" sz="1600">
                <a:latin typeface="Montserrat"/>
                <a:ea typeface="Montserrat"/>
                <a:cs typeface="Montserrat"/>
                <a:sym typeface="Montserrat"/>
              </a:rPr>
              <a:t>nswer the questions below about the video.</a:t>
            </a:r>
            <a:endParaRPr b="1" sz="1600">
              <a:latin typeface="Montserrat"/>
              <a:ea typeface="Montserrat"/>
              <a:cs typeface="Montserrat"/>
              <a:sym typeface="Montserrat"/>
            </a:endParaRPr>
          </a:p>
        </p:txBody>
      </p:sp>
      <p:pic>
        <p:nvPicPr>
          <p:cNvPr id="47" name="Google Shape;47;p5"/>
          <p:cNvPicPr preferRelativeResize="0"/>
          <p:nvPr/>
        </p:nvPicPr>
        <p:blipFill>
          <a:blip r:embed="rId3">
            <a:alphaModFix/>
          </a:blip>
          <a:stretch>
            <a:fillRect/>
          </a:stretch>
        </p:blipFill>
        <p:spPr>
          <a:xfrm>
            <a:off x="1668050" y="-86900"/>
            <a:ext cx="945625" cy="1350925"/>
          </a:xfrm>
          <a:prstGeom prst="rect">
            <a:avLst/>
          </a:prstGeom>
          <a:noFill/>
          <a:ln>
            <a:noFill/>
          </a:ln>
        </p:spPr>
      </p:pic>
      <p:sp>
        <p:nvSpPr>
          <p:cNvPr id="48" name="Google Shape;48;p5"/>
          <p:cNvSpPr txBox="1"/>
          <p:nvPr/>
        </p:nvSpPr>
        <p:spPr>
          <a:xfrm>
            <a:off x="630000" y="1676400"/>
            <a:ext cx="7884000" cy="3467100"/>
          </a:xfrm>
          <a:prstGeom prst="rect">
            <a:avLst/>
          </a:prstGeom>
          <a:noFill/>
          <a:ln>
            <a:noFill/>
          </a:ln>
        </p:spPr>
        <p:txBody>
          <a:bodyPr anchorCtr="0" anchor="t" bIns="75575" lIns="75575" spcFirstLastPara="1" rIns="75575" wrap="square" tIns="75575">
            <a:noAutofit/>
          </a:bodyPr>
          <a:lstStyle/>
          <a:p>
            <a:pPr indent="-311150" lvl="0" marL="381000" rtl="0" algn="l">
              <a:lnSpc>
                <a:spcPct val="115000"/>
              </a:lnSpc>
              <a:spcBef>
                <a:spcPts val="0"/>
              </a:spcBef>
              <a:spcAft>
                <a:spcPts val="0"/>
              </a:spcAft>
              <a:buClr>
                <a:srgbClr val="E06666"/>
              </a:buClr>
              <a:buSzPts val="1900"/>
              <a:buFont typeface="Montserrat"/>
              <a:buAutoNum type="arabicPeriod"/>
            </a:pPr>
            <a:r>
              <a:rPr lang="en" sz="1500">
                <a:latin typeface="Montserrat"/>
                <a:ea typeface="Montserrat"/>
                <a:cs typeface="Montserrat"/>
                <a:sym typeface="Montserrat"/>
              </a:rPr>
              <a:t>How did Adolf Hitler and his supporters, the Nazis, change life for Jewish people in Germany? </a:t>
            </a:r>
            <a:endParaRPr sz="1500">
              <a:latin typeface="Montserrat"/>
              <a:ea typeface="Montserrat"/>
              <a:cs typeface="Montserrat"/>
              <a:sym typeface="Montserrat"/>
            </a:endParaRPr>
          </a:p>
          <a:p>
            <a:pPr indent="0" lvl="0" marL="381000" rtl="0" algn="l">
              <a:lnSpc>
                <a:spcPct val="115000"/>
              </a:lnSpc>
              <a:spcBef>
                <a:spcPts val="0"/>
              </a:spcBef>
              <a:spcAft>
                <a:spcPts val="0"/>
              </a:spcAft>
              <a:buNone/>
            </a:pPr>
            <a:r>
              <a:t/>
            </a:r>
            <a:endParaRPr sz="1500">
              <a:latin typeface="Montserrat"/>
              <a:ea typeface="Montserrat"/>
              <a:cs typeface="Montserrat"/>
              <a:sym typeface="Montserrat"/>
            </a:endParaRPr>
          </a:p>
          <a:p>
            <a:pPr indent="0" lvl="0" marL="381000" rtl="0" algn="l">
              <a:lnSpc>
                <a:spcPct val="115000"/>
              </a:lnSpc>
              <a:spcBef>
                <a:spcPts val="0"/>
              </a:spcBef>
              <a:spcAft>
                <a:spcPts val="0"/>
              </a:spcAft>
              <a:buNone/>
            </a:pPr>
            <a:r>
              <a:t/>
            </a:r>
            <a:endParaRPr sz="1500">
              <a:latin typeface="Montserrat"/>
              <a:ea typeface="Montserrat"/>
              <a:cs typeface="Montserrat"/>
              <a:sym typeface="Montserrat"/>
            </a:endParaRPr>
          </a:p>
          <a:p>
            <a:pPr indent="0" lvl="0" marL="0" rtl="0" algn="l">
              <a:lnSpc>
                <a:spcPct val="100000"/>
              </a:lnSpc>
              <a:spcBef>
                <a:spcPts val="1000"/>
              </a:spcBef>
              <a:spcAft>
                <a:spcPts val="0"/>
              </a:spcAft>
              <a:buNone/>
            </a:pPr>
            <a:r>
              <a:t/>
            </a:r>
            <a:endParaRPr sz="700">
              <a:latin typeface="Montserrat"/>
              <a:ea typeface="Montserrat"/>
              <a:cs typeface="Montserrat"/>
              <a:sym typeface="Montserrat"/>
            </a:endParaRPr>
          </a:p>
          <a:p>
            <a:pPr indent="-311150" lvl="0" marL="381000" rtl="0" algn="l">
              <a:lnSpc>
                <a:spcPct val="115000"/>
              </a:lnSpc>
              <a:spcBef>
                <a:spcPts val="1300"/>
              </a:spcBef>
              <a:spcAft>
                <a:spcPts val="0"/>
              </a:spcAft>
              <a:buClr>
                <a:srgbClr val="E06666"/>
              </a:buClr>
              <a:buSzPts val="1900"/>
              <a:buFont typeface="Montserrat"/>
              <a:buAutoNum type="arabicPeriod"/>
            </a:pPr>
            <a:r>
              <a:rPr lang="en" sz="1500">
                <a:latin typeface="Montserrat"/>
                <a:ea typeface="Montserrat"/>
                <a:cs typeface="Montserrat"/>
                <a:sym typeface="Montserrat"/>
              </a:rPr>
              <a:t>What is the Museum of Jewish Heritage exhibit “Courage to Act” about?</a:t>
            </a:r>
            <a:endParaRPr sz="1500">
              <a:latin typeface="Montserrat"/>
              <a:ea typeface="Montserrat"/>
              <a:cs typeface="Montserrat"/>
              <a:sym typeface="Montserrat"/>
            </a:endParaRPr>
          </a:p>
          <a:p>
            <a:pPr indent="0" lvl="0" marL="381000" rtl="0" algn="l">
              <a:lnSpc>
                <a:spcPct val="115000"/>
              </a:lnSpc>
              <a:spcBef>
                <a:spcPts val="0"/>
              </a:spcBef>
              <a:spcAft>
                <a:spcPts val="0"/>
              </a:spcAft>
              <a:buNone/>
            </a:pPr>
            <a:r>
              <a:t/>
            </a:r>
            <a:endParaRPr sz="1600">
              <a:latin typeface="Montserrat"/>
              <a:ea typeface="Montserrat"/>
              <a:cs typeface="Montserrat"/>
              <a:sym typeface="Montserrat"/>
            </a:endParaRPr>
          </a:p>
          <a:p>
            <a:pPr indent="0" lvl="0" marL="381000" rtl="0" algn="l">
              <a:lnSpc>
                <a:spcPct val="100000"/>
              </a:lnSpc>
              <a:spcBef>
                <a:spcPts val="0"/>
              </a:spcBef>
              <a:spcAft>
                <a:spcPts val="0"/>
              </a:spcAft>
              <a:buNone/>
            </a:pPr>
            <a:r>
              <a:t/>
            </a:r>
            <a:endParaRPr sz="1600">
              <a:latin typeface="Montserrat"/>
              <a:ea typeface="Montserrat"/>
              <a:cs typeface="Montserrat"/>
              <a:sym typeface="Montserrat"/>
            </a:endParaRPr>
          </a:p>
          <a:p>
            <a:pPr indent="0" lvl="0" marL="381000" rtl="0" algn="l">
              <a:lnSpc>
                <a:spcPct val="100000"/>
              </a:lnSpc>
              <a:spcBef>
                <a:spcPts val="0"/>
              </a:spcBef>
              <a:spcAft>
                <a:spcPts val="0"/>
              </a:spcAft>
              <a:buNone/>
            </a:pPr>
            <a:br>
              <a:rPr lang="en" sz="1600">
                <a:latin typeface="Montserrat"/>
                <a:ea typeface="Montserrat"/>
                <a:cs typeface="Montserrat"/>
                <a:sym typeface="Montserrat"/>
              </a:rPr>
            </a:br>
            <a:endParaRPr sz="1600">
              <a:latin typeface="Montserrat"/>
              <a:ea typeface="Montserrat"/>
              <a:cs typeface="Montserrat"/>
              <a:sym typeface="Montserrat"/>
            </a:endParaRPr>
          </a:p>
          <a:p>
            <a:pPr indent="0" lvl="0" marL="0" rtl="0" algn="l">
              <a:lnSpc>
                <a:spcPct val="100000"/>
              </a:lnSpc>
              <a:spcBef>
                <a:spcPts val="0"/>
              </a:spcBef>
              <a:spcAft>
                <a:spcPts val="0"/>
              </a:spcAft>
              <a:buNone/>
            </a:pPr>
            <a:r>
              <a:t/>
            </a:r>
            <a:endParaRPr i="1" sz="1600">
              <a:latin typeface="Montserrat"/>
              <a:ea typeface="Montserrat"/>
              <a:cs typeface="Montserrat"/>
              <a:sym typeface="Montserrat"/>
            </a:endParaRPr>
          </a:p>
          <a:p>
            <a:pPr indent="0" lvl="0" marL="0" rtl="0" algn="l">
              <a:lnSpc>
                <a:spcPct val="115000"/>
              </a:lnSpc>
              <a:spcBef>
                <a:spcPts val="1300"/>
              </a:spcBef>
              <a:spcAft>
                <a:spcPts val="1300"/>
              </a:spcAft>
              <a:buNone/>
            </a:pPr>
            <a:r>
              <a:t/>
            </a:r>
            <a:endParaRPr sz="1600">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 New Words 1 2">
  <p:cSld name="CUSTOM_2_6_1">
    <p:bg>
      <p:bgPr>
        <a:gradFill>
          <a:gsLst>
            <a:gs pos="0">
              <a:srgbClr val="2B92C8"/>
            </a:gs>
            <a:gs pos="100000">
              <a:srgbClr val="152640"/>
            </a:gs>
          </a:gsLst>
          <a:lin ang="8099331" scaled="0"/>
        </a:gradFill>
      </p:bgPr>
    </p:bg>
    <p:spTree>
      <p:nvGrpSpPr>
        <p:cNvPr id="49" name="Shape 49"/>
        <p:cNvGrpSpPr/>
        <p:nvPr/>
      </p:nvGrpSpPr>
      <p:grpSpPr>
        <a:xfrm>
          <a:off x="0" y="0"/>
          <a:ext cx="0" cy="0"/>
          <a:chOff x="0" y="0"/>
          <a:chExt cx="0" cy="0"/>
        </a:xfrm>
      </p:grpSpPr>
      <p:sp>
        <p:nvSpPr>
          <p:cNvPr id="50" name="Google Shape;50;p6"/>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txBox="1"/>
          <p:nvPr/>
        </p:nvSpPr>
        <p:spPr>
          <a:xfrm>
            <a:off x="1831051" y="494600"/>
            <a:ext cx="54819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Watch a Video</a:t>
            </a:r>
            <a:endParaRPr b="1" sz="4000">
              <a:solidFill>
                <a:srgbClr val="243E3F"/>
              </a:solidFill>
              <a:latin typeface="Comfortaa"/>
              <a:ea typeface="Comfortaa"/>
              <a:cs typeface="Comfortaa"/>
              <a:sym typeface="Comfortaa"/>
            </a:endParaRPr>
          </a:p>
        </p:txBody>
      </p:sp>
      <p:pic>
        <p:nvPicPr>
          <p:cNvPr id="52" name="Google Shape;52;p6">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53" name="Google Shape;53;p6">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54" name="Google Shape;54;p6"/>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55" name="Google Shape;55;p6"/>
          <p:cNvPicPr preferRelativeResize="0"/>
          <p:nvPr/>
        </p:nvPicPr>
        <p:blipFill>
          <a:blip r:embed="rId3">
            <a:alphaModFix/>
          </a:blip>
          <a:stretch>
            <a:fillRect/>
          </a:stretch>
        </p:blipFill>
        <p:spPr>
          <a:xfrm>
            <a:off x="1668050" y="-86900"/>
            <a:ext cx="945625" cy="1350925"/>
          </a:xfrm>
          <a:prstGeom prst="rect">
            <a:avLst/>
          </a:prstGeom>
          <a:noFill/>
          <a:ln>
            <a:noFill/>
          </a:ln>
        </p:spPr>
      </p:pic>
      <p:sp>
        <p:nvSpPr>
          <p:cNvPr id="56" name="Google Shape;56;p6"/>
          <p:cNvSpPr txBox="1"/>
          <p:nvPr/>
        </p:nvSpPr>
        <p:spPr>
          <a:xfrm>
            <a:off x="622550" y="1355100"/>
            <a:ext cx="8178600" cy="3467100"/>
          </a:xfrm>
          <a:prstGeom prst="rect">
            <a:avLst/>
          </a:prstGeom>
          <a:noFill/>
          <a:ln>
            <a:noFill/>
          </a:ln>
        </p:spPr>
        <p:txBody>
          <a:bodyPr anchorCtr="0" anchor="t" bIns="75575" lIns="75575" spcFirstLastPara="1" rIns="75575" wrap="square" tIns="75575">
            <a:noAutofit/>
          </a:bodyPr>
          <a:lstStyle/>
          <a:p>
            <a:pPr indent="-311150" lvl="0" marL="381000" rtl="0" algn="l">
              <a:lnSpc>
                <a:spcPct val="115000"/>
              </a:lnSpc>
              <a:spcBef>
                <a:spcPts val="0"/>
              </a:spcBef>
              <a:spcAft>
                <a:spcPts val="0"/>
              </a:spcAft>
              <a:buClr>
                <a:srgbClr val="E06666"/>
              </a:buClr>
              <a:buSzPts val="1900"/>
              <a:buFont typeface="Montserrat"/>
              <a:buAutoNum type="arabicPeriod" startAt="3"/>
            </a:pPr>
            <a:r>
              <a:rPr lang="en" sz="1500">
                <a:latin typeface="Montserrat"/>
                <a:ea typeface="Montserrat"/>
                <a:cs typeface="Montserrat"/>
                <a:sym typeface="Montserrat"/>
              </a:rPr>
              <a:t>What could a visitor expect to see in the exhibit “Courage to Act”? </a:t>
            </a:r>
            <a:endParaRPr sz="1500">
              <a:latin typeface="Montserrat"/>
              <a:ea typeface="Montserrat"/>
              <a:cs typeface="Montserrat"/>
              <a:sym typeface="Montserrat"/>
            </a:endParaRPr>
          </a:p>
          <a:p>
            <a:pPr indent="0" lvl="0" marL="381000" rtl="0" algn="l">
              <a:lnSpc>
                <a:spcPct val="115000"/>
              </a:lnSpc>
              <a:spcBef>
                <a:spcPts val="1000"/>
              </a:spcBef>
              <a:spcAft>
                <a:spcPts val="0"/>
              </a:spcAft>
              <a:buNone/>
            </a:pPr>
            <a:r>
              <a:t/>
            </a:r>
            <a:endParaRPr sz="1600">
              <a:latin typeface="Montserrat"/>
              <a:ea typeface="Montserrat"/>
              <a:cs typeface="Montserrat"/>
              <a:sym typeface="Montserrat"/>
            </a:endParaRPr>
          </a:p>
          <a:p>
            <a:pPr indent="0" lvl="0" marL="0" rtl="0" algn="l">
              <a:lnSpc>
                <a:spcPct val="100000"/>
              </a:lnSpc>
              <a:spcBef>
                <a:spcPts val="0"/>
              </a:spcBef>
              <a:spcAft>
                <a:spcPts val="0"/>
              </a:spcAft>
              <a:buNone/>
            </a:pPr>
            <a:br>
              <a:rPr lang="en" sz="1600">
                <a:latin typeface="Montserrat"/>
                <a:ea typeface="Montserrat"/>
                <a:cs typeface="Montserrat"/>
                <a:sym typeface="Montserrat"/>
              </a:rPr>
            </a:br>
            <a:endParaRPr sz="2500">
              <a:latin typeface="Montserrat"/>
              <a:ea typeface="Montserrat"/>
              <a:cs typeface="Montserrat"/>
              <a:sym typeface="Montserrat"/>
            </a:endParaRPr>
          </a:p>
          <a:p>
            <a:pPr indent="-311150" lvl="0" marL="381000" rtl="0" algn="l">
              <a:lnSpc>
                <a:spcPct val="115000"/>
              </a:lnSpc>
              <a:spcBef>
                <a:spcPts val="0"/>
              </a:spcBef>
              <a:spcAft>
                <a:spcPts val="0"/>
              </a:spcAft>
              <a:buClr>
                <a:srgbClr val="E06666"/>
              </a:buClr>
              <a:buSzPts val="1900"/>
              <a:buFont typeface="Montserrat"/>
              <a:buAutoNum type="arabicPeriod" startAt="3"/>
            </a:pPr>
            <a:r>
              <a:rPr lang="en" sz="1500">
                <a:latin typeface="Montserrat"/>
                <a:ea typeface="Montserrat"/>
                <a:cs typeface="Montserrat"/>
                <a:sym typeface="Montserrat"/>
              </a:rPr>
              <a:t>Based on what Ellen Bari tells Scholastic Kid Reporter Deirdre Liebman at the end of the video, what lessons does the museum hope people will learn by visiting the exhibit “Courage to Act”?  </a:t>
            </a:r>
            <a:endParaRPr sz="1500">
              <a:latin typeface="Montserrat"/>
              <a:ea typeface="Montserrat"/>
              <a:cs typeface="Montserrat"/>
              <a:sym typeface="Montserrat"/>
            </a:endParaRPr>
          </a:p>
          <a:p>
            <a:pPr indent="0" lvl="0" marL="0" rtl="0" algn="l">
              <a:lnSpc>
                <a:spcPct val="115000"/>
              </a:lnSpc>
              <a:spcBef>
                <a:spcPts val="0"/>
              </a:spcBef>
              <a:spcAft>
                <a:spcPts val="0"/>
              </a:spcAft>
              <a:buNone/>
            </a:pPr>
            <a:r>
              <a:t/>
            </a:r>
            <a:endParaRPr sz="1500">
              <a:latin typeface="Montserrat"/>
              <a:ea typeface="Montserrat"/>
              <a:cs typeface="Montserrat"/>
              <a:sym typeface="Montserrat"/>
            </a:endParaRPr>
          </a:p>
          <a:p>
            <a:pPr indent="0" lvl="0" marL="381000" rtl="0" algn="l">
              <a:lnSpc>
                <a:spcPct val="100000"/>
              </a:lnSpc>
              <a:spcBef>
                <a:spcPts val="0"/>
              </a:spcBef>
              <a:spcAft>
                <a:spcPts val="0"/>
              </a:spcAft>
              <a:buNone/>
            </a:pPr>
            <a:r>
              <a:t/>
            </a:r>
            <a:endParaRPr sz="1600">
              <a:latin typeface="Montserrat"/>
              <a:ea typeface="Montserrat"/>
              <a:cs typeface="Montserrat"/>
              <a:sym typeface="Montserrat"/>
            </a:endParaRPr>
          </a:p>
          <a:p>
            <a:pPr indent="0" lvl="0" marL="381000" rtl="0" algn="l">
              <a:lnSpc>
                <a:spcPct val="100000"/>
              </a:lnSpc>
              <a:spcBef>
                <a:spcPts val="0"/>
              </a:spcBef>
              <a:spcAft>
                <a:spcPts val="0"/>
              </a:spcAft>
              <a:buNone/>
            </a:pPr>
            <a:br>
              <a:rPr lang="en" sz="1600">
                <a:latin typeface="Montserrat"/>
                <a:ea typeface="Montserrat"/>
                <a:cs typeface="Montserrat"/>
                <a:sym typeface="Montserrat"/>
              </a:rPr>
            </a:br>
            <a:endParaRPr sz="1600">
              <a:latin typeface="Montserrat"/>
              <a:ea typeface="Montserrat"/>
              <a:cs typeface="Montserrat"/>
              <a:sym typeface="Montserrat"/>
            </a:endParaRPr>
          </a:p>
          <a:p>
            <a:pPr indent="0" lvl="0" marL="0" rtl="0" algn="l">
              <a:lnSpc>
                <a:spcPct val="100000"/>
              </a:lnSpc>
              <a:spcBef>
                <a:spcPts val="0"/>
              </a:spcBef>
              <a:spcAft>
                <a:spcPts val="0"/>
              </a:spcAft>
              <a:buNone/>
            </a:pPr>
            <a:r>
              <a:t/>
            </a:r>
            <a:endParaRPr i="1" sz="1600">
              <a:latin typeface="Montserrat"/>
              <a:ea typeface="Montserrat"/>
              <a:cs typeface="Montserrat"/>
              <a:sym typeface="Montserrat"/>
            </a:endParaRPr>
          </a:p>
          <a:p>
            <a:pPr indent="0" lvl="0" marL="0" rtl="0" algn="l">
              <a:lnSpc>
                <a:spcPct val="115000"/>
              </a:lnSpc>
              <a:spcBef>
                <a:spcPts val="1300"/>
              </a:spcBef>
              <a:spcAft>
                <a:spcPts val="1300"/>
              </a:spcAft>
              <a:buNone/>
            </a:pPr>
            <a:r>
              <a:t/>
            </a:r>
            <a:endParaRPr sz="1600">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1">
  <p:cSld name="CUSTOM_1_1">
    <p:bg>
      <p:bgPr>
        <a:gradFill>
          <a:gsLst>
            <a:gs pos="0">
              <a:srgbClr val="2B92C8"/>
            </a:gs>
            <a:gs pos="100000">
              <a:srgbClr val="152640"/>
            </a:gs>
          </a:gsLst>
          <a:lin ang="8099331" scaled="0"/>
        </a:gradFill>
      </p:bgPr>
    </p:bg>
    <p:spTree>
      <p:nvGrpSpPr>
        <p:cNvPr id="57" name="Shape 57"/>
        <p:cNvGrpSpPr/>
        <p:nvPr/>
      </p:nvGrpSpPr>
      <p:grpSpPr>
        <a:xfrm>
          <a:off x="0" y="0"/>
          <a:ext cx="0" cy="0"/>
          <a:chOff x="0" y="0"/>
          <a:chExt cx="0" cy="0"/>
        </a:xfrm>
      </p:grpSpPr>
      <p:sp>
        <p:nvSpPr>
          <p:cNvPr id="58" name="Google Shape;58;p7"/>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7">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60" name="Google Shape;60;p7"/>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Read.</a:t>
            </a:r>
            <a:r>
              <a:rPr b="1" lang="en" sz="4000">
                <a:solidFill>
                  <a:srgbClr val="45818E"/>
                </a:solidFill>
                <a:latin typeface="Comfortaa"/>
                <a:ea typeface="Comfortaa"/>
                <a:cs typeface="Comfortaa"/>
                <a:sym typeface="Comfortaa"/>
              </a:rPr>
              <a:t> </a:t>
            </a:r>
            <a:r>
              <a:rPr b="1" lang="en" sz="4000">
                <a:solidFill>
                  <a:srgbClr val="B4C3C3"/>
                </a:solidFill>
                <a:latin typeface="Comfortaa"/>
                <a:ea typeface="Comfortaa"/>
                <a:cs typeface="Comfortaa"/>
                <a:sym typeface="Comfortaa"/>
              </a:rPr>
              <a:t>Think. Explain.</a:t>
            </a:r>
            <a:endParaRPr b="1" sz="4000">
              <a:solidFill>
                <a:srgbClr val="B4C3C3"/>
              </a:solidFill>
              <a:latin typeface="Comfortaa"/>
              <a:ea typeface="Comfortaa"/>
              <a:cs typeface="Comfortaa"/>
              <a:sym typeface="Comfortaa"/>
            </a:endParaRPr>
          </a:p>
        </p:txBody>
      </p:sp>
      <p:pic>
        <p:nvPicPr>
          <p:cNvPr id="61" name="Google Shape;61;p7"/>
          <p:cNvPicPr preferRelativeResize="0"/>
          <p:nvPr/>
        </p:nvPicPr>
        <p:blipFill>
          <a:blip r:embed="rId3">
            <a:alphaModFix/>
          </a:blip>
          <a:stretch>
            <a:fillRect/>
          </a:stretch>
        </p:blipFill>
        <p:spPr>
          <a:xfrm>
            <a:off x="1047175" y="237750"/>
            <a:ext cx="647940" cy="899975"/>
          </a:xfrm>
          <a:prstGeom prst="rect">
            <a:avLst/>
          </a:prstGeom>
          <a:noFill/>
          <a:ln>
            <a:noFill/>
          </a:ln>
        </p:spPr>
      </p:pic>
      <p:sp>
        <p:nvSpPr>
          <p:cNvPr id="62" name="Google Shape;62;p7"/>
          <p:cNvSpPr txBox="1"/>
          <p:nvPr/>
        </p:nvSpPr>
        <p:spPr>
          <a:xfrm>
            <a:off x="912125" y="1319238"/>
            <a:ext cx="2538000" cy="141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Montserrat"/>
                <a:ea typeface="Montserrat"/>
                <a:cs typeface="Montserrat"/>
                <a:sym typeface="Montserrat"/>
              </a:rPr>
              <a:t>Click the screen</a:t>
            </a:r>
            <a:br>
              <a:rPr lang="en" sz="1600">
                <a:latin typeface="Montserrat"/>
                <a:ea typeface="Montserrat"/>
                <a:cs typeface="Montserrat"/>
                <a:sym typeface="Montserrat"/>
              </a:rPr>
            </a:br>
            <a:r>
              <a:rPr lang="en" sz="1600">
                <a:latin typeface="Montserrat"/>
                <a:ea typeface="Montserrat"/>
                <a:cs typeface="Montserrat"/>
                <a:sym typeface="Montserrat"/>
              </a:rPr>
              <a:t>to read the article or listen to the author read it aloud.</a:t>
            </a:r>
            <a:endParaRPr b="1" sz="1600">
              <a:latin typeface="Montserrat"/>
              <a:ea typeface="Montserrat"/>
              <a:cs typeface="Montserrat"/>
              <a:sym typeface="Montserrat"/>
            </a:endParaRPr>
          </a:p>
        </p:txBody>
      </p:sp>
      <p:pic>
        <p:nvPicPr>
          <p:cNvPr id="63" name="Google Shape;63;p7"/>
          <p:cNvPicPr preferRelativeResize="0"/>
          <p:nvPr/>
        </p:nvPicPr>
        <p:blipFill rotWithShape="1">
          <a:blip r:embed="rId4">
            <a:alphaModFix/>
          </a:blip>
          <a:srcRect b="12183" l="17465" r="19046" t="12145"/>
          <a:stretch/>
        </p:blipFill>
        <p:spPr>
          <a:xfrm>
            <a:off x="3752550" y="1147732"/>
            <a:ext cx="4596500" cy="3655723"/>
          </a:xfrm>
          <a:prstGeom prst="rect">
            <a:avLst/>
          </a:prstGeom>
          <a:noFill/>
          <a:ln>
            <a:noFill/>
          </a:ln>
          <a:effectLst>
            <a:outerShdw blurRad="57150" rotWithShape="0" algn="bl" dir="5400000" dist="19050">
              <a:srgbClr val="000000">
                <a:alpha val="50000"/>
              </a:srgbClr>
            </a:outerShdw>
            <a:reflection blurRad="0" dir="0" dist="0" endA="0" endPos="1000" fadeDir="5400012" kx="0" rotWithShape="0" algn="bl" stPos="0" sy="-100000" ky="0"/>
          </a:effectLst>
        </p:spPr>
      </p:pic>
      <p:sp>
        <p:nvSpPr>
          <p:cNvPr id="64" name="Google Shape;64;p7"/>
          <p:cNvSpPr txBox="1"/>
          <p:nvPr/>
        </p:nvSpPr>
        <p:spPr>
          <a:xfrm>
            <a:off x="3636296" y="4772175"/>
            <a:ext cx="18714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Shutterstock,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65" name="Google Shape;65;p7"/>
          <p:cNvSpPr/>
          <p:nvPr/>
        </p:nvSpPr>
        <p:spPr>
          <a:xfrm>
            <a:off x="486912" y="3220650"/>
            <a:ext cx="1463700" cy="1463700"/>
          </a:xfrm>
          <a:prstGeom prst="ellipse">
            <a:avLst/>
          </a:prstGeom>
          <a:solidFill>
            <a:srgbClr val="F8B232">
              <a:alpha val="5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 name="Google Shape;66;p7"/>
          <p:cNvPicPr preferRelativeResize="0"/>
          <p:nvPr/>
        </p:nvPicPr>
        <p:blipFill rotWithShape="1">
          <a:blip r:embed="rId5">
            <a:alphaModFix/>
          </a:blip>
          <a:srcRect b="18010" l="16551" r="16545" t="18010"/>
          <a:stretch/>
        </p:blipFill>
        <p:spPr>
          <a:xfrm>
            <a:off x="1008137" y="3806328"/>
            <a:ext cx="396900" cy="399900"/>
          </a:xfrm>
          <a:prstGeom prst="ellipse">
            <a:avLst/>
          </a:prstGeom>
          <a:noFill/>
          <a:ln>
            <a:noFill/>
          </a:ln>
        </p:spPr>
      </p:pic>
      <p:sp>
        <p:nvSpPr>
          <p:cNvPr id="67" name="Google Shape;67;p7"/>
          <p:cNvSpPr/>
          <p:nvPr/>
        </p:nvSpPr>
        <p:spPr>
          <a:xfrm>
            <a:off x="676212" y="3172475"/>
            <a:ext cx="1085100" cy="277200"/>
          </a:xfrm>
          <a:prstGeom prst="roundRect">
            <a:avLst>
              <a:gd fmla="val 16667" name="adj"/>
            </a:avLst>
          </a:prstGeom>
          <a:solidFill>
            <a:srgbClr val="B4C3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Montserrat"/>
                <a:ea typeface="Montserrat"/>
                <a:cs typeface="Montserrat"/>
                <a:sym typeface="Montserrat"/>
              </a:rPr>
              <a:t>Tip!</a:t>
            </a:r>
            <a:endParaRPr b="1" sz="1500">
              <a:latin typeface="Montserrat"/>
              <a:ea typeface="Montserrat"/>
              <a:cs typeface="Montserrat"/>
              <a:sym typeface="Montserrat"/>
            </a:endParaRPr>
          </a:p>
        </p:txBody>
      </p:sp>
      <p:sp>
        <p:nvSpPr>
          <p:cNvPr id="68" name="Google Shape;68;p7"/>
          <p:cNvSpPr txBox="1"/>
          <p:nvPr/>
        </p:nvSpPr>
        <p:spPr>
          <a:xfrm>
            <a:off x="368862" y="3350700"/>
            <a:ext cx="1699800" cy="1752000"/>
          </a:xfrm>
          <a:prstGeom prst="rect">
            <a:avLst/>
          </a:prstGeom>
          <a:noFill/>
          <a:ln>
            <a:noFill/>
          </a:ln>
        </p:spPr>
        <p:txBody>
          <a:bodyPr anchorCtr="0" anchor="t" bIns="110375" lIns="110375" spcFirstLastPara="1" rIns="110375" wrap="square" tIns="110375">
            <a:noAutofit/>
          </a:bodyPr>
          <a:lstStyle/>
          <a:p>
            <a:pPr indent="0" lvl="0" marL="0" rtl="0" algn="ctr">
              <a:spcBef>
                <a:spcPts val="0"/>
              </a:spcBef>
              <a:spcAft>
                <a:spcPts val="0"/>
              </a:spcAft>
              <a:buClr>
                <a:srgbClr val="000000"/>
              </a:buClr>
              <a:buSzPts val="1300"/>
              <a:buFont typeface="Arial"/>
              <a:buNone/>
            </a:pPr>
            <a:r>
              <a:rPr b="1" lang="en" sz="1200">
                <a:latin typeface="Montserrat"/>
                <a:ea typeface="Montserrat"/>
                <a:cs typeface="Montserrat"/>
                <a:sym typeface="Montserrat"/>
              </a:rPr>
              <a:t>Scroll down</a:t>
            </a:r>
            <a:br>
              <a:rPr b="1" lang="en" sz="1200">
                <a:latin typeface="Montserrat"/>
                <a:ea typeface="Montserrat"/>
                <a:cs typeface="Montserrat"/>
                <a:sym typeface="Montserrat"/>
              </a:rPr>
            </a:br>
            <a:r>
              <a:rPr b="1" lang="en" sz="1200">
                <a:latin typeface="Montserrat"/>
                <a:ea typeface="Montserrat"/>
                <a:cs typeface="Montserrat"/>
                <a:sym typeface="Montserrat"/>
              </a:rPr>
              <a:t> and click </a:t>
            </a:r>
            <a:endParaRPr b="1" sz="1200">
              <a:latin typeface="Montserrat"/>
              <a:ea typeface="Montserrat"/>
              <a:cs typeface="Montserrat"/>
              <a:sym typeface="Montserrat"/>
            </a:endParaRPr>
          </a:p>
          <a:p>
            <a:pPr indent="0" lvl="0" marL="0" rtl="0" algn="ctr">
              <a:spcBef>
                <a:spcPts val="0"/>
              </a:spcBef>
              <a:spcAft>
                <a:spcPts val="0"/>
              </a:spcAft>
              <a:buClr>
                <a:srgbClr val="000000"/>
              </a:buClr>
              <a:buSzPts val="1300"/>
              <a:buFont typeface="Arial"/>
              <a:buNone/>
            </a:pPr>
            <a:r>
              <a:t/>
            </a:r>
            <a:endParaRPr b="1" sz="1200">
              <a:latin typeface="Montserrat"/>
              <a:ea typeface="Montserrat"/>
              <a:cs typeface="Montserrat"/>
              <a:sym typeface="Montserrat"/>
            </a:endParaRPr>
          </a:p>
          <a:p>
            <a:pPr indent="0" lvl="0" marL="0" rtl="0" algn="l">
              <a:spcBef>
                <a:spcPts val="0"/>
              </a:spcBef>
              <a:spcAft>
                <a:spcPts val="0"/>
              </a:spcAft>
              <a:buClr>
                <a:srgbClr val="000000"/>
              </a:buClr>
              <a:buSzPts val="1300"/>
              <a:buFont typeface="Arial"/>
              <a:buNone/>
            </a:pPr>
            <a:r>
              <a:t/>
            </a:r>
            <a:endParaRPr b="1" sz="1200">
              <a:latin typeface="Montserrat"/>
              <a:ea typeface="Montserrat"/>
              <a:cs typeface="Montserrat"/>
              <a:sym typeface="Montserrat"/>
            </a:endParaRPr>
          </a:p>
          <a:p>
            <a:pPr indent="0" lvl="0" marL="0" rtl="0" algn="ctr">
              <a:spcBef>
                <a:spcPts val="0"/>
              </a:spcBef>
              <a:spcAft>
                <a:spcPts val="0"/>
              </a:spcAft>
              <a:buClr>
                <a:srgbClr val="000000"/>
              </a:buClr>
              <a:buSzPts val="1300"/>
              <a:buFont typeface="Arial"/>
              <a:buNone/>
            </a:pPr>
            <a:r>
              <a:rPr b="1" lang="en" sz="1200">
                <a:latin typeface="Montserrat"/>
                <a:ea typeface="Montserrat"/>
                <a:cs typeface="Montserrat"/>
                <a:sym typeface="Montserrat"/>
              </a:rPr>
              <a:t> to listen to the</a:t>
            </a:r>
            <a:br>
              <a:rPr b="1" lang="en" sz="1200">
                <a:latin typeface="Montserrat"/>
                <a:ea typeface="Montserrat"/>
                <a:cs typeface="Montserrat"/>
                <a:sym typeface="Montserrat"/>
              </a:rPr>
            </a:br>
            <a:r>
              <a:rPr b="1" lang="en" sz="1200">
                <a:latin typeface="Montserrat"/>
                <a:ea typeface="Montserrat"/>
                <a:cs typeface="Montserrat"/>
                <a:sym typeface="Montserrat"/>
              </a:rPr>
              <a:t>article.</a:t>
            </a:r>
            <a:endParaRPr b="1" sz="1200">
              <a:latin typeface="Montserrat"/>
              <a:ea typeface="Montserrat"/>
              <a:cs typeface="Montserrat"/>
              <a:sym typeface="Montserrat"/>
            </a:endParaRPr>
          </a:p>
        </p:txBody>
      </p:sp>
      <p:sp>
        <p:nvSpPr>
          <p:cNvPr id="69" name="Google Shape;69;p7"/>
          <p:cNvSpPr/>
          <p:nvPr/>
        </p:nvSpPr>
        <p:spPr>
          <a:xfrm>
            <a:off x="3419113" y="1732200"/>
            <a:ext cx="844500" cy="458100"/>
          </a:xfrm>
          <a:prstGeom prst="rightArrow">
            <a:avLst>
              <a:gd fmla="val 50000" name="adj1"/>
              <a:gd fmla="val 50000" name="adj2"/>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7"/>
          <p:cNvPicPr preferRelativeResize="0"/>
          <p:nvPr/>
        </p:nvPicPr>
        <p:blipFill>
          <a:blip r:embed="rId6">
            <a:alphaModFix/>
          </a:blip>
          <a:stretch>
            <a:fillRect/>
          </a:stretch>
        </p:blipFill>
        <p:spPr>
          <a:xfrm>
            <a:off x="4525325" y="1434292"/>
            <a:ext cx="3172726" cy="214405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Reading - 1">
  <p:cSld name="CUSTOM_2_2">
    <p:bg>
      <p:bgPr>
        <a:gradFill>
          <a:gsLst>
            <a:gs pos="0">
              <a:srgbClr val="2B92C8"/>
            </a:gs>
            <a:gs pos="100000">
              <a:srgbClr val="152640"/>
            </a:gs>
          </a:gsLst>
          <a:lin ang="8099331" scaled="0"/>
        </a:gradFill>
      </p:bgPr>
    </p:bg>
    <p:spTree>
      <p:nvGrpSpPr>
        <p:cNvPr id="71" name="Shape 71"/>
        <p:cNvGrpSpPr/>
        <p:nvPr/>
      </p:nvGrpSpPr>
      <p:grpSpPr>
        <a:xfrm>
          <a:off x="0" y="0"/>
          <a:ext cx="0" cy="0"/>
          <a:chOff x="0" y="0"/>
          <a:chExt cx="0" cy="0"/>
        </a:xfrm>
      </p:grpSpPr>
      <p:sp>
        <p:nvSpPr>
          <p:cNvPr id="72" name="Google Shape;72;p8"/>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8">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74" name="Google Shape;74;p8"/>
          <p:cNvPicPr preferRelativeResize="0"/>
          <p:nvPr/>
        </p:nvPicPr>
        <p:blipFill rotWithShape="1">
          <a:blip r:embed="rId3">
            <a:alphaModFix/>
          </a:blip>
          <a:srcRect b="-2840" l="93476" r="-2077" t="21221"/>
          <a:stretch/>
        </p:blipFill>
        <p:spPr>
          <a:xfrm flipH="1">
            <a:off x="1191276" y="112463"/>
            <a:ext cx="611424" cy="1054175"/>
          </a:xfrm>
          <a:prstGeom prst="rect">
            <a:avLst/>
          </a:prstGeom>
          <a:noFill/>
          <a:ln>
            <a:noFill/>
          </a:ln>
        </p:spPr>
      </p:pic>
      <p:sp>
        <p:nvSpPr>
          <p:cNvPr id="75" name="Google Shape;75;p8"/>
          <p:cNvSpPr txBox="1"/>
          <p:nvPr/>
        </p:nvSpPr>
        <p:spPr>
          <a:xfrm>
            <a:off x="623825" y="1258961"/>
            <a:ext cx="7977300" cy="8859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1.</a:t>
            </a:r>
            <a:r>
              <a:rPr b="1" lang="en" sz="1600">
                <a:latin typeface="Montserrat"/>
                <a:ea typeface="Montserrat"/>
                <a:cs typeface="Montserrat"/>
                <a:sym typeface="Montserrat"/>
              </a:rPr>
              <a:t> </a:t>
            </a:r>
            <a:r>
              <a:rPr lang="en" sz="1600">
                <a:latin typeface="Montserrat"/>
                <a:ea typeface="Montserrat"/>
                <a:cs typeface="Montserrat"/>
                <a:sym typeface="Montserrat"/>
              </a:rPr>
              <a:t>Reread the section “A Peaceful Place.” What was life like for Leo before the Nazis came to power?  </a:t>
            </a:r>
            <a:endParaRPr sz="1600">
              <a:latin typeface="Montserrat"/>
              <a:ea typeface="Montserrat"/>
              <a:cs typeface="Montserrat"/>
              <a:sym typeface="Montserrat"/>
            </a:endParaRPr>
          </a:p>
        </p:txBody>
      </p:sp>
      <p:sp>
        <p:nvSpPr>
          <p:cNvPr id="76" name="Google Shape;76;p8"/>
          <p:cNvSpPr txBox="1"/>
          <p:nvPr/>
        </p:nvSpPr>
        <p:spPr>
          <a:xfrm>
            <a:off x="623825" y="2996150"/>
            <a:ext cx="8101200" cy="8859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2.</a:t>
            </a:r>
            <a:r>
              <a:rPr b="1" lang="en" sz="1600">
                <a:latin typeface="Montserrat"/>
                <a:ea typeface="Montserrat"/>
                <a:cs typeface="Montserrat"/>
                <a:sym typeface="Montserrat"/>
              </a:rPr>
              <a:t> </a:t>
            </a:r>
            <a:r>
              <a:rPr lang="en" sz="1600">
                <a:latin typeface="Montserrat"/>
                <a:ea typeface="Montserrat"/>
                <a:cs typeface="Montserrat"/>
                <a:sym typeface="Montserrat"/>
              </a:rPr>
              <a:t>According to the section “Hatred and Violence,” who was Adolf Hitler? How did life for Jewish people change as Hitler gained power? </a:t>
            </a:r>
            <a:endParaRPr sz="1600">
              <a:latin typeface="Montserrat"/>
              <a:ea typeface="Montserrat"/>
              <a:cs typeface="Montserrat"/>
              <a:sym typeface="Montserrat"/>
            </a:endParaRPr>
          </a:p>
          <a:p>
            <a:pPr indent="-192024" lvl="0" marL="192024" rtl="0" algn="l">
              <a:spcBef>
                <a:spcPts val="0"/>
              </a:spcBef>
              <a:spcAft>
                <a:spcPts val="0"/>
              </a:spcAft>
              <a:buNone/>
            </a:pPr>
            <a:r>
              <a:t/>
            </a:r>
            <a:endParaRPr sz="1600">
              <a:latin typeface="Montserrat"/>
              <a:ea typeface="Montserrat"/>
              <a:cs typeface="Montserrat"/>
              <a:sym typeface="Montserrat"/>
            </a:endParaRPr>
          </a:p>
        </p:txBody>
      </p:sp>
      <p:sp>
        <p:nvSpPr>
          <p:cNvPr id="77" name="Google Shape;77;p8"/>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a:t>
            </a:r>
            <a:r>
              <a:rPr b="1" lang="en" sz="4000">
                <a:solidFill>
                  <a:srgbClr val="243E3F"/>
                </a:solidFill>
                <a:latin typeface="Comfortaa"/>
                <a:ea typeface="Comfortaa"/>
                <a:cs typeface="Comfortaa"/>
                <a:sym typeface="Comfortaa"/>
              </a:rPr>
              <a:t>Think. </a:t>
            </a:r>
            <a:r>
              <a:rPr b="1" lang="en" sz="4000">
                <a:solidFill>
                  <a:srgbClr val="B4C3C3"/>
                </a:solidFill>
                <a:latin typeface="Comfortaa"/>
                <a:ea typeface="Comfortaa"/>
                <a:cs typeface="Comfortaa"/>
                <a:sym typeface="Comfortaa"/>
              </a:rPr>
              <a:t>Explain.</a:t>
            </a:r>
            <a:endParaRPr b="1" sz="4000">
              <a:solidFill>
                <a:srgbClr val="B4C3C3"/>
              </a:solidFill>
              <a:latin typeface="Comfortaa"/>
              <a:ea typeface="Comfortaa"/>
              <a:cs typeface="Comfortaa"/>
              <a:sym typeface="Comfortaa"/>
            </a:endParaRPr>
          </a:p>
        </p:txBody>
      </p:sp>
      <p:sp>
        <p:nvSpPr>
          <p:cNvPr id="78" name="Google Shape;78;p8"/>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Reading - 2">
  <p:cSld name="CUSTOM_2_2_2">
    <p:bg>
      <p:bgPr>
        <a:gradFill>
          <a:gsLst>
            <a:gs pos="0">
              <a:srgbClr val="2B92C8"/>
            </a:gs>
            <a:gs pos="100000">
              <a:srgbClr val="152640"/>
            </a:gs>
          </a:gsLst>
          <a:lin ang="8099331" scaled="0"/>
        </a:gradFill>
      </p:bgPr>
    </p:bg>
    <p:spTree>
      <p:nvGrpSpPr>
        <p:cNvPr id="79" name="Shape 79"/>
        <p:cNvGrpSpPr/>
        <p:nvPr/>
      </p:nvGrpSpPr>
      <p:grpSpPr>
        <a:xfrm>
          <a:off x="0" y="0"/>
          <a:ext cx="0" cy="0"/>
          <a:chOff x="0" y="0"/>
          <a:chExt cx="0" cy="0"/>
        </a:xfrm>
      </p:grpSpPr>
      <p:sp>
        <p:nvSpPr>
          <p:cNvPr id="80" name="Google Shape;80;p9"/>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9"/>
          <p:cNvPicPr preferRelativeResize="0"/>
          <p:nvPr/>
        </p:nvPicPr>
        <p:blipFill>
          <a:blip r:embed="rId2">
            <a:alphaModFix/>
          </a:blip>
          <a:stretch>
            <a:fillRect/>
          </a:stretch>
        </p:blipFill>
        <p:spPr>
          <a:xfrm>
            <a:off x="1316825" y="132775"/>
            <a:ext cx="593175" cy="933425"/>
          </a:xfrm>
          <a:prstGeom prst="rect">
            <a:avLst/>
          </a:prstGeom>
          <a:noFill/>
          <a:ln>
            <a:noFill/>
          </a:ln>
        </p:spPr>
      </p:pic>
      <p:pic>
        <p:nvPicPr>
          <p:cNvPr id="82" name="Google Shape;82;p9">
            <a:hlinkClick/>
          </p:cNvPr>
          <p:cNvPicPr preferRelativeResize="0"/>
          <p:nvPr/>
        </p:nvPicPr>
        <p:blipFill>
          <a:blip r:embed="rId3">
            <a:alphaModFix/>
          </a:blip>
          <a:stretch>
            <a:fillRect/>
          </a:stretch>
        </p:blipFill>
        <p:spPr>
          <a:xfrm>
            <a:off x="8685875" y="0"/>
            <a:ext cx="458125" cy="458125"/>
          </a:xfrm>
          <a:prstGeom prst="rect">
            <a:avLst/>
          </a:prstGeom>
          <a:noFill/>
          <a:ln>
            <a:noFill/>
          </a:ln>
        </p:spPr>
      </p:pic>
      <p:sp>
        <p:nvSpPr>
          <p:cNvPr id="83" name="Google Shape;83;p9"/>
          <p:cNvSpPr txBox="1"/>
          <p:nvPr/>
        </p:nvSpPr>
        <p:spPr>
          <a:xfrm>
            <a:off x="623825" y="1258961"/>
            <a:ext cx="7977300" cy="8859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3</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Reread “A Terrifying Warning.” What warning did the Jewish people in</a:t>
            </a:r>
            <a:br>
              <a:rPr lang="en" sz="1600">
                <a:latin typeface="Montserrat"/>
                <a:ea typeface="Montserrat"/>
                <a:cs typeface="Montserrat"/>
                <a:sym typeface="Montserrat"/>
              </a:rPr>
            </a:br>
            <a:r>
              <a:rPr lang="en" sz="1600">
                <a:latin typeface="Montserrat"/>
                <a:ea typeface="Montserrat"/>
                <a:cs typeface="Montserrat"/>
                <a:sym typeface="Montserrat"/>
              </a:rPr>
              <a:t> Denmark receive? Who gave them this warning?</a:t>
            </a:r>
            <a:endParaRPr sz="1600">
              <a:latin typeface="Montserrat"/>
              <a:ea typeface="Montserrat"/>
              <a:cs typeface="Montserrat"/>
              <a:sym typeface="Montserrat"/>
            </a:endParaRPr>
          </a:p>
          <a:p>
            <a:pPr indent="-192024" lvl="0" marL="192024" rtl="0" algn="l">
              <a:spcBef>
                <a:spcPts val="0"/>
              </a:spcBef>
              <a:spcAft>
                <a:spcPts val="0"/>
              </a:spcAft>
              <a:buNone/>
            </a:pPr>
            <a:r>
              <a:t/>
            </a:r>
            <a:endParaRPr sz="1600">
              <a:latin typeface="Montserrat"/>
              <a:ea typeface="Montserrat"/>
              <a:cs typeface="Montserrat"/>
              <a:sym typeface="Montserrat"/>
            </a:endParaRPr>
          </a:p>
        </p:txBody>
      </p:sp>
      <p:sp>
        <p:nvSpPr>
          <p:cNvPr id="84" name="Google Shape;84;p9"/>
          <p:cNvSpPr txBox="1"/>
          <p:nvPr/>
        </p:nvSpPr>
        <p:spPr>
          <a:xfrm>
            <a:off x="623825" y="2890750"/>
            <a:ext cx="8062200" cy="8397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4</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According to the section “Their Only Hope,” how did non-Jewish Danes </a:t>
            </a:r>
            <a:br>
              <a:rPr lang="en" sz="1600">
                <a:latin typeface="Montserrat"/>
                <a:ea typeface="Montserrat"/>
                <a:cs typeface="Montserrat"/>
                <a:sym typeface="Montserrat"/>
              </a:rPr>
            </a:br>
            <a:r>
              <a:rPr lang="en" sz="1600">
                <a:latin typeface="Montserrat"/>
                <a:ea typeface="Montserrat"/>
                <a:cs typeface="Montserrat"/>
                <a:sym typeface="Montserrat"/>
              </a:rPr>
              <a:t> help their Jewish friends and neighbors?</a:t>
            </a:r>
            <a:endParaRPr sz="1600">
              <a:latin typeface="Montserrat"/>
              <a:ea typeface="Montserrat"/>
              <a:cs typeface="Montserrat"/>
              <a:sym typeface="Montserrat"/>
            </a:endParaRPr>
          </a:p>
          <a:p>
            <a:pPr indent="-192024" lvl="0" marL="192024" rtl="0" algn="l">
              <a:spcBef>
                <a:spcPts val="0"/>
              </a:spcBef>
              <a:spcAft>
                <a:spcPts val="0"/>
              </a:spcAft>
              <a:buNone/>
            </a:pPr>
            <a:r>
              <a:rPr lang="en" sz="1600">
                <a:latin typeface="Montserrat"/>
                <a:ea typeface="Montserrat"/>
                <a:cs typeface="Montserrat"/>
                <a:sym typeface="Montserrat"/>
              </a:rPr>
              <a:t>  </a:t>
            </a:r>
            <a:endParaRPr sz="1600">
              <a:latin typeface="Montserrat"/>
              <a:ea typeface="Montserrat"/>
              <a:cs typeface="Montserrat"/>
              <a:sym typeface="Montserrat"/>
            </a:endParaRPr>
          </a:p>
        </p:txBody>
      </p:sp>
      <p:sp>
        <p:nvSpPr>
          <p:cNvPr id="85" name="Google Shape;85;p9"/>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a:t>
            </a:r>
            <a:r>
              <a:rPr b="1" lang="en" sz="4000">
                <a:solidFill>
                  <a:srgbClr val="243E3F"/>
                </a:solidFill>
                <a:latin typeface="Comfortaa"/>
                <a:ea typeface="Comfortaa"/>
                <a:cs typeface="Comfortaa"/>
                <a:sym typeface="Comfortaa"/>
              </a:rPr>
              <a:t>Think. </a:t>
            </a:r>
            <a:r>
              <a:rPr b="1" lang="en" sz="4000">
                <a:solidFill>
                  <a:srgbClr val="B4C3C3"/>
                </a:solidFill>
                <a:latin typeface="Comfortaa"/>
                <a:ea typeface="Comfortaa"/>
                <a:cs typeface="Comfortaa"/>
                <a:sym typeface="Comfortaa"/>
              </a:rPr>
              <a:t>Explain.</a:t>
            </a:r>
            <a:endParaRPr b="1" sz="4000">
              <a:solidFill>
                <a:srgbClr val="B0E7F7"/>
              </a:solidFill>
              <a:latin typeface="Comfortaa"/>
              <a:ea typeface="Comfortaa"/>
              <a:cs typeface="Comfortaa"/>
              <a:sym typeface="Comfortaa"/>
            </a:endParaRPr>
          </a:p>
        </p:txBody>
      </p:sp>
      <p:sp>
        <p:nvSpPr>
          <p:cNvPr id="86" name="Google Shape;86;p9"/>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Reading - 3">
  <p:cSld name="CUSTOM_2_2_2_1">
    <p:bg>
      <p:bgPr>
        <a:gradFill>
          <a:gsLst>
            <a:gs pos="0">
              <a:srgbClr val="2B92C8"/>
            </a:gs>
            <a:gs pos="100000">
              <a:srgbClr val="152640"/>
            </a:gs>
          </a:gsLst>
          <a:lin ang="8099331" scaled="0"/>
        </a:gradFill>
      </p:bgPr>
    </p:bg>
    <p:spTree>
      <p:nvGrpSpPr>
        <p:cNvPr id="87" name="Shape 87"/>
        <p:cNvGrpSpPr/>
        <p:nvPr/>
      </p:nvGrpSpPr>
      <p:grpSpPr>
        <a:xfrm>
          <a:off x="0" y="0"/>
          <a:ext cx="0" cy="0"/>
          <a:chOff x="0" y="0"/>
          <a:chExt cx="0" cy="0"/>
        </a:xfrm>
      </p:grpSpPr>
      <p:sp>
        <p:nvSpPr>
          <p:cNvPr id="88" name="Google Shape;88;p10"/>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0">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90" name="Google Shape;90;p10"/>
          <p:cNvSpPr txBox="1"/>
          <p:nvPr/>
        </p:nvSpPr>
        <p:spPr>
          <a:xfrm>
            <a:off x="623825" y="1258961"/>
            <a:ext cx="7977300" cy="8859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5</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Based on the section “Silent Terror,” how did Leo and his family escape </a:t>
            </a:r>
            <a:br>
              <a:rPr lang="en" sz="1600">
                <a:latin typeface="Montserrat"/>
                <a:ea typeface="Montserrat"/>
                <a:cs typeface="Montserrat"/>
                <a:sym typeface="Montserrat"/>
              </a:rPr>
            </a:br>
            <a:r>
              <a:rPr lang="en" sz="1600">
                <a:latin typeface="Montserrat"/>
                <a:ea typeface="Montserrat"/>
                <a:cs typeface="Montserrat"/>
                <a:sym typeface="Montserrat"/>
              </a:rPr>
              <a:t> from Denmark? What was their experience like?</a:t>
            </a:r>
            <a:endParaRPr sz="1600">
              <a:latin typeface="Montserrat"/>
              <a:ea typeface="Montserrat"/>
              <a:cs typeface="Montserrat"/>
              <a:sym typeface="Montserrat"/>
            </a:endParaRPr>
          </a:p>
        </p:txBody>
      </p:sp>
      <p:sp>
        <p:nvSpPr>
          <p:cNvPr id="91" name="Google Shape;91;p10"/>
          <p:cNvSpPr txBox="1"/>
          <p:nvPr/>
        </p:nvSpPr>
        <p:spPr>
          <a:xfrm>
            <a:off x="623825" y="2926825"/>
            <a:ext cx="8110800" cy="7275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6</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Reread “The Right Thing.” What does Leo Goldberger feel when he </a:t>
            </a:r>
            <a:br>
              <a:rPr lang="en" sz="1600">
                <a:latin typeface="Montserrat"/>
                <a:ea typeface="Montserrat"/>
                <a:cs typeface="Montserrat"/>
                <a:sym typeface="Montserrat"/>
              </a:rPr>
            </a:br>
            <a:r>
              <a:rPr lang="en" sz="1600">
                <a:latin typeface="Montserrat"/>
                <a:ea typeface="Montserrat"/>
                <a:cs typeface="Montserrat"/>
                <a:sym typeface="Montserrat"/>
              </a:rPr>
              <a:t> remembers this time in history?  </a:t>
            </a:r>
            <a:endParaRPr sz="1600">
              <a:latin typeface="Montserrat"/>
              <a:ea typeface="Montserrat"/>
              <a:cs typeface="Montserrat"/>
              <a:sym typeface="Montserrat"/>
            </a:endParaRPr>
          </a:p>
        </p:txBody>
      </p:sp>
      <p:sp>
        <p:nvSpPr>
          <p:cNvPr id="92" name="Google Shape;92;p10"/>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a:t>
            </a:r>
            <a:r>
              <a:rPr b="1" lang="en" sz="4000">
                <a:solidFill>
                  <a:srgbClr val="243E3F"/>
                </a:solidFill>
                <a:latin typeface="Comfortaa"/>
                <a:ea typeface="Comfortaa"/>
                <a:cs typeface="Comfortaa"/>
                <a:sym typeface="Comfortaa"/>
              </a:rPr>
              <a:t>Think. </a:t>
            </a:r>
            <a:r>
              <a:rPr b="1" lang="en" sz="4000">
                <a:solidFill>
                  <a:srgbClr val="B4C3C3"/>
                </a:solidFill>
                <a:latin typeface="Comfortaa"/>
                <a:ea typeface="Comfortaa"/>
                <a:cs typeface="Comfortaa"/>
                <a:sym typeface="Comfortaa"/>
              </a:rPr>
              <a:t>Explain.</a:t>
            </a:r>
            <a:endParaRPr b="1" sz="4000">
              <a:solidFill>
                <a:srgbClr val="B0E7F7"/>
              </a:solidFill>
              <a:latin typeface="Comfortaa"/>
              <a:ea typeface="Comfortaa"/>
              <a:cs typeface="Comfortaa"/>
              <a:sym typeface="Comfortaa"/>
            </a:endParaRPr>
          </a:p>
        </p:txBody>
      </p:sp>
      <p:sp>
        <p:nvSpPr>
          <p:cNvPr id="93" name="Google Shape;93;p10"/>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94" name="Google Shape;94;p10"/>
          <p:cNvPicPr preferRelativeResize="0"/>
          <p:nvPr/>
        </p:nvPicPr>
        <p:blipFill rotWithShape="1">
          <a:blip r:embed="rId3">
            <a:alphaModFix/>
          </a:blip>
          <a:srcRect b="-2840" l="93476" r="-2077" t="21221"/>
          <a:stretch/>
        </p:blipFill>
        <p:spPr>
          <a:xfrm flipH="1">
            <a:off x="1191276" y="112463"/>
            <a:ext cx="611424" cy="10541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gradFill>
          <a:gsLst>
            <a:gs pos="0">
              <a:srgbClr val="2B92C8"/>
            </a:gs>
            <a:gs pos="100000">
              <a:srgbClr val="152640"/>
            </a:gs>
          </a:gsLst>
          <a:lin ang="8099331" scaled="0"/>
        </a:gra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1832700"/>
          </a:xfrm>
          <a:prstGeom prst="rect">
            <a:avLst/>
          </a:prstGeom>
          <a:noFill/>
          <a:ln>
            <a:noFill/>
          </a:ln>
        </p:spPr>
        <p:txBody>
          <a:bodyPr anchorCtr="0" anchor="t" bIns="93400" lIns="93400" spcFirstLastPara="1" rIns="93400" wrap="square" tIns="93400">
            <a:noAutofit/>
          </a:bodyPr>
          <a:lstStyle>
            <a:lvl1pPr indent="-342900" lvl="0" marL="457200">
              <a:lnSpc>
                <a:spcPct val="115000"/>
              </a:lnSpc>
              <a:spcBef>
                <a:spcPts val="0"/>
              </a:spcBef>
              <a:spcAft>
                <a:spcPts val="0"/>
              </a:spcAft>
              <a:buSzPts val="1800"/>
              <a:buChar char="●"/>
              <a:defRPr sz="1800"/>
            </a:lvl1pPr>
            <a:lvl2pPr indent="-317500" lvl="1" marL="914400">
              <a:lnSpc>
                <a:spcPct val="115000"/>
              </a:lnSpc>
              <a:spcBef>
                <a:spcPts val="1700"/>
              </a:spcBef>
              <a:spcAft>
                <a:spcPts val="0"/>
              </a:spcAft>
              <a:buSzPts val="1400"/>
              <a:buChar char="○"/>
              <a:defRPr sz="1400"/>
            </a:lvl2pPr>
            <a:lvl3pPr indent="-317500" lvl="2" marL="1371600">
              <a:lnSpc>
                <a:spcPct val="115000"/>
              </a:lnSpc>
              <a:spcBef>
                <a:spcPts val="1700"/>
              </a:spcBef>
              <a:spcAft>
                <a:spcPts val="0"/>
              </a:spcAft>
              <a:buSzPts val="1400"/>
              <a:buChar char="■"/>
              <a:defRPr sz="1400"/>
            </a:lvl3pPr>
            <a:lvl4pPr indent="-317500" lvl="3" marL="1828800">
              <a:lnSpc>
                <a:spcPct val="115000"/>
              </a:lnSpc>
              <a:spcBef>
                <a:spcPts val="1700"/>
              </a:spcBef>
              <a:spcAft>
                <a:spcPts val="0"/>
              </a:spcAft>
              <a:buSzPts val="1400"/>
              <a:buChar char="●"/>
              <a:defRPr sz="1400"/>
            </a:lvl4pPr>
            <a:lvl5pPr indent="-317500" lvl="4" marL="2286000">
              <a:lnSpc>
                <a:spcPct val="115000"/>
              </a:lnSpc>
              <a:spcBef>
                <a:spcPts val="1700"/>
              </a:spcBef>
              <a:spcAft>
                <a:spcPts val="0"/>
              </a:spcAft>
              <a:buSzPts val="1400"/>
              <a:buChar char="○"/>
              <a:defRPr sz="1400"/>
            </a:lvl5pPr>
            <a:lvl6pPr indent="-317500" lvl="5" marL="2743200">
              <a:lnSpc>
                <a:spcPct val="115000"/>
              </a:lnSpc>
              <a:spcBef>
                <a:spcPts val="1700"/>
              </a:spcBef>
              <a:spcAft>
                <a:spcPts val="0"/>
              </a:spcAft>
              <a:buSzPts val="1400"/>
              <a:buChar char="■"/>
              <a:defRPr sz="1400"/>
            </a:lvl6pPr>
            <a:lvl7pPr indent="-317500" lvl="6" marL="3200400">
              <a:lnSpc>
                <a:spcPct val="115000"/>
              </a:lnSpc>
              <a:spcBef>
                <a:spcPts val="1700"/>
              </a:spcBef>
              <a:spcAft>
                <a:spcPts val="0"/>
              </a:spcAft>
              <a:buSzPts val="1400"/>
              <a:buChar char="●"/>
              <a:defRPr sz="1400"/>
            </a:lvl7pPr>
            <a:lvl8pPr indent="-317500" lvl="7" marL="3657600">
              <a:lnSpc>
                <a:spcPct val="115000"/>
              </a:lnSpc>
              <a:spcBef>
                <a:spcPts val="1700"/>
              </a:spcBef>
              <a:spcAft>
                <a:spcPts val="0"/>
              </a:spcAft>
              <a:buSzPts val="1400"/>
              <a:buChar char="○"/>
              <a:defRPr sz="1400"/>
            </a:lvl8pPr>
            <a:lvl9pPr indent="-317500" lvl="8" marL="4114800">
              <a:lnSpc>
                <a:spcPct val="115000"/>
              </a:lnSpc>
              <a:spcBef>
                <a:spcPts val="1700"/>
              </a:spcBef>
              <a:spcAft>
                <a:spcPts val="1700"/>
              </a:spcAft>
              <a:buSzPts val="1400"/>
              <a:buChar char="■"/>
              <a:defRPr sz="1400"/>
            </a:lvl9pPr>
          </a:lstStyle>
          <a:p/>
        </p:txBody>
      </p:sp>
      <p:sp>
        <p:nvSpPr>
          <p:cNvPr id="7" name="Google Shape;7;p1"/>
          <p:cNvSpPr txBox="1"/>
          <p:nvPr>
            <p:ph idx="12" type="sldNum"/>
          </p:nvPr>
        </p:nvSpPr>
        <p:spPr>
          <a:xfrm>
            <a:off x="8490250" y="4681009"/>
            <a:ext cx="548400" cy="393600"/>
          </a:xfrm>
          <a:prstGeom prst="rect">
            <a:avLst/>
          </a:prstGeom>
          <a:noFill/>
          <a:ln>
            <a:noFill/>
          </a:ln>
        </p:spPr>
        <p:txBody>
          <a:bodyPr anchorCtr="0" anchor="ctr" bIns="93400" lIns="93400" spcFirstLastPara="1" rIns="93400" wrap="square" tIns="93400">
            <a:noAutofit/>
          </a:bodyPr>
          <a:lstStyle>
            <a:lvl1pPr lvl="0" algn="r">
              <a:buNone/>
              <a:defRPr sz="1100">
                <a:solidFill>
                  <a:schemeClr val="accent3"/>
                </a:solidFill>
                <a:latin typeface="Average"/>
                <a:ea typeface="Average"/>
                <a:cs typeface="Average"/>
                <a:sym typeface="Average"/>
              </a:defRPr>
            </a:lvl1pPr>
            <a:lvl2pPr lvl="1" algn="r">
              <a:buNone/>
              <a:defRPr sz="1100">
                <a:solidFill>
                  <a:schemeClr val="accent3"/>
                </a:solidFill>
                <a:latin typeface="Average"/>
                <a:ea typeface="Average"/>
                <a:cs typeface="Average"/>
                <a:sym typeface="Average"/>
              </a:defRPr>
            </a:lvl2pPr>
            <a:lvl3pPr lvl="2" algn="r">
              <a:buNone/>
              <a:defRPr sz="1100">
                <a:solidFill>
                  <a:schemeClr val="accent3"/>
                </a:solidFill>
                <a:latin typeface="Average"/>
                <a:ea typeface="Average"/>
                <a:cs typeface="Average"/>
                <a:sym typeface="Average"/>
              </a:defRPr>
            </a:lvl3pPr>
            <a:lvl4pPr lvl="3" algn="r">
              <a:buNone/>
              <a:defRPr sz="1100">
                <a:solidFill>
                  <a:schemeClr val="accent3"/>
                </a:solidFill>
                <a:latin typeface="Average"/>
                <a:ea typeface="Average"/>
                <a:cs typeface="Average"/>
                <a:sym typeface="Average"/>
              </a:defRPr>
            </a:lvl4pPr>
            <a:lvl5pPr lvl="4" algn="r">
              <a:buNone/>
              <a:defRPr sz="1100">
                <a:solidFill>
                  <a:schemeClr val="accent3"/>
                </a:solidFill>
                <a:latin typeface="Average"/>
                <a:ea typeface="Average"/>
                <a:cs typeface="Average"/>
                <a:sym typeface="Average"/>
              </a:defRPr>
            </a:lvl5pPr>
            <a:lvl6pPr lvl="5" algn="r">
              <a:buNone/>
              <a:defRPr sz="1100">
                <a:solidFill>
                  <a:schemeClr val="accent3"/>
                </a:solidFill>
                <a:latin typeface="Average"/>
                <a:ea typeface="Average"/>
                <a:cs typeface="Average"/>
                <a:sym typeface="Average"/>
              </a:defRPr>
            </a:lvl6pPr>
            <a:lvl7pPr lvl="6" algn="r">
              <a:buNone/>
              <a:defRPr sz="1100">
                <a:solidFill>
                  <a:schemeClr val="accent3"/>
                </a:solidFill>
                <a:latin typeface="Average"/>
                <a:ea typeface="Average"/>
                <a:cs typeface="Average"/>
                <a:sym typeface="Average"/>
              </a:defRPr>
            </a:lvl7pPr>
            <a:lvl8pPr lvl="7" algn="r">
              <a:buNone/>
              <a:defRPr sz="1100">
                <a:solidFill>
                  <a:schemeClr val="accent3"/>
                </a:solidFill>
                <a:latin typeface="Average"/>
                <a:ea typeface="Average"/>
                <a:cs typeface="Average"/>
                <a:sym typeface="Average"/>
              </a:defRPr>
            </a:lvl8pPr>
            <a:lvl9pPr lvl="8" algn="r">
              <a:buNone/>
              <a:defRPr sz="11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1"/>
          <p:cNvSpPr txBox="1"/>
          <p:nvPr/>
        </p:nvSpPr>
        <p:spPr>
          <a:xfrm>
            <a:off x="-425500" y="4877700"/>
            <a:ext cx="10058400" cy="265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t>©2024 by Scholastic Inc. All rights reserved. Permission granted to teachers and subscribers to make copies of this file to distribute to their students. Scholastic is not responsible for any edits to these materials made by educators or their students.</a:t>
            </a:r>
            <a:endParaRPr sz="600"/>
          </a:p>
          <a:p>
            <a:pPr indent="0" lvl="0" marL="0" rtl="0" algn="ctr">
              <a:lnSpc>
                <a:spcPct val="115000"/>
              </a:lnSpc>
              <a:spcBef>
                <a:spcPts val="0"/>
              </a:spcBef>
              <a:spcAft>
                <a:spcPts val="0"/>
              </a:spcAft>
              <a:buNone/>
            </a:pPr>
            <a:r>
              <a:t/>
            </a:r>
            <a:endParaRPr sz="600"/>
          </a:p>
          <a:p>
            <a:pPr indent="0" lvl="0" marL="0" rtl="0" algn="ctr">
              <a:lnSpc>
                <a:spcPct val="115000"/>
              </a:lnSpc>
              <a:spcBef>
                <a:spcPts val="0"/>
              </a:spcBef>
              <a:spcAft>
                <a:spcPts val="0"/>
              </a:spcAft>
              <a:buNone/>
            </a:pPr>
            <a:r>
              <a:t/>
            </a:r>
            <a:endParaRPr sz="6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mc:Choice Requires="p14">
      <p:transition spd="slow" p14:dur="7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storyworks.scholastic.com/issues/2023-24/030124/escape-from-darkness.html" TargetMode="External"/><Relationship Id="rId4" Type="http://schemas.openxmlformats.org/officeDocument/2006/relationships/image" Target="../media/image22.png"/><Relationship Id="rId9" Type="http://schemas.openxmlformats.org/officeDocument/2006/relationships/slide" Target="/ppt/slides/slide10.xml"/><Relationship Id="rId5" Type="http://schemas.openxmlformats.org/officeDocument/2006/relationships/slide" Target="/ppt/slides/slide2.xml"/><Relationship Id="rId6" Type="http://schemas.openxmlformats.org/officeDocument/2006/relationships/slide" Target="/ppt/slides/slide5.xml"/><Relationship Id="rId7" Type="http://schemas.openxmlformats.org/officeDocument/2006/relationships/slide" Target="/ppt/slides/slide6.xml"/><Relationship Id="rId8" Type="http://schemas.openxmlformats.org/officeDocument/2006/relationships/slide" Target="/ppt/slides/slide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hyperlink" Target="https://storyworks.scholastic.com/issues/2023-24/030124/escape-from-darkness.html?share-video=39d3035f449744f6ae322fd463e8dd8b" TargetMode="External"/><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storyworks.scholastic.com/issues/2023-24/030124/escape-from-darkness.html" TargetMode="Externa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6">
            <a:hlinkClick r:id="rId3"/>
          </p:cNvPr>
          <p:cNvSpPr/>
          <p:nvPr/>
        </p:nvSpPr>
        <p:spPr>
          <a:xfrm>
            <a:off x="1062075" y="619450"/>
            <a:ext cx="4646700" cy="308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pic>
        <p:nvPicPr>
          <p:cNvPr id="139" name="Google Shape;139;p16">
            <a:hlinkClick action="ppaction://hlinkshowjump?jump=lastslide"/>
          </p:cNvPr>
          <p:cNvPicPr preferRelativeResize="0"/>
          <p:nvPr/>
        </p:nvPicPr>
        <p:blipFill>
          <a:blip r:embed="rId4">
            <a:alphaModFix/>
          </a:blip>
          <a:stretch>
            <a:fillRect/>
          </a:stretch>
        </p:blipFill>
        <p:spPr>
          <a:xfrm>
            <a:off x="336158" y="4474387"/>
            <a:ext cx="356100" cy="356100"/>
          </a:xfrm>
          <a:prstGeom prst="rect">
            <a:avLst/>
          </a:prstGeom>
          <a:noFill/>
          <a:ln>
            <a:noFill/>
          </a:ln>
        </p:spPr>
      </p:pic>
      <p:sp>
        <p:nvSpPr>
          <p:cNvPr id="140" name="Google Shape;140;p16">
            <a:hlinkClick action="ppaction://hlinksldjump" r:id="rId5"/>
          </p:cNvPr>
          <p:cNvSpPr/>
          <p:nvPr/>
        </p:nvSpPr>
        <p:spPr>
          <a:xfrm>
            <a:off x="6080687" y="1353649"/>
            <a:ext cx="1935900" cy="2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a:hlinkClick action="ppaction://hlinksldjump" r:id="rId6"/>
          </p:cNvPr>
          <p:cNvSpPr/>
          <p:nvPr/>
        </p:nvSpPr>
        <p:spPr>
          <a:xfrm>
            <a:off x="6080675" y="1682751"/>
            <a:ext cx="1847100" cy="2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a:hlinkClick action="ppaction://hlinksldjump" r:id="rId7"/>
          </p:cNvPr>
          <p:cNvSpPr/>
          <p:nvPr/>
        </p:nvSpPr>
        <p:spPr>
          <a:xfrm>
            <a:off x="6080675" y="2011850"/>
            <a:ext cx="1935900" cy="2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a:hlinkClick action="ppaction://hlinksldjump" r:id="rId8"/>
          </p:cNvPr>
          <p:cNvSpPr/>
          <p:nvPr/>
        </p:nvSpPr>
        <p:spPr>
          <a:xfrm>
            <a:off x="6080675" y="2348450"/>
            <a:ext cx="1935900" cy="2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a:hlinkClick action="ppaction://hlinksldjump" r:id="rId9"/>
          </p:cNvPr>
          <p:cNvSpPr txBox="1"/>
          <p:nvPr/>
        </p:nvSpPr>
        <p:spPr>
          <a:xfrm>
            <a:off x="6306125" y="2685050"/>
            <a:ext cx="14850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idx="4294967295" type="body"/>
          </p:nvPr>
        </p:nvSpPr>
        <p:spPr>
          <a:xfrm>
            <a:off x="949200" y="2414016"/>
            <a:ext cx="7245600" cy="20025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11" name="Google Shape;211;p25">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212" name="Google Shape;212;p25">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6"/>
          <p:cNvSpPr txBox="1"/>
          <p:nvPr>
            <p:ph idx="4294967295" type="body"/>
          </p:nvPr>
        </p:nvSpPr>
        <p:spPr>
          <a:xfrm>
            <a:off x="949200" y="1305076"/>
            <a:ext cx="7245600" cy="33333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18" name="Google Shape;218;p26">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219" name="Google Shape;219;p26">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17">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50" name="Google Shape;150;p17">
            <a:hlinkClick r:id="rId4"/>
          </p:cNvPr>
          <p:cNvSpPr txBox="1"/>
          <p:nvPr/>
        </p:nvSpPr>
        <p:spPr>
          <a:xfrm>
            <a:off x="4736525" y="1197675"/>
            <a:ext cx="3822300" cy="30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17"/>
          <p:cNvPicPr preferRelativeResize="0"/>
          <p:nvPr/>
        </p:nvPicPr>
        <p:blipFill>
          <a:blip r:embed="rId5">
            <a:alphaModFix/>
          </a:blip>
          <a:stretch>
            <a:fillRect/>
          </a:stretch>
        </p:blipFill>
        <p:spPr>
          <a:xfrm>
            <a:off x="8685875" y="0"/>
            <a:ext cx="458125" cy="458125"/>
          </a:xfrm>
          <a:prstGeom prst="rect">
            <a:avLst/>
          </a:prstGeom>
          <a:noFill/>
          <a:ln>
            <a:noFill/>
          </a:ln>
        </p:spPr>
      </p:pic>
      <p:sp>
        <p:nvSpPr>
          <p:cNvPr id="153" name="Google Shape;153;p17">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8"/>
          <p:cNvSpPr txBox="1"/>
          <p:nvPr>
            <p:ph idx="4294967295" type="body"/>
          </p:nvPr>
        </p:nvSpPr>
        <p:spPr>
          <a:xfrm>
            <a:off x="935000" y="2393346"/>
            <a:ext cx="7599300" cy="7773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159" name="Google Shape;159;p18"/>
          <p:cNvSpPr txBox="1"/>
          <p:nvPr>
            <p:ph idx="4294967295" type="body"/>
          </p:nvPr>
        </p:nvSpPr>
        <p:spPr>
          <a:xfrm>
            <a:off x="935000" y="3634075"/>
            <a:ext cx="7599300" cy="8403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160" name="Google Shape;160;p18">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61" name="Google Shape;161;p18">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9"/>
          <p:cNvSpPr txBox="1"/>
          <p:nvPr>
            <p:ph idx="4294967295" type="body"/>
          </p:nvPr>
        </p:nvSpPr>
        <p:spPr>
          <a:xfrm>
            <a:off x="932688" y="1846707"/>
            <a:ext cx="7599300" cy="914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167" name="Google Shape;167;p19"/>
          <p:cNvSpPr txBox="1"/>
          <p:nvPr>
            <p:ph idx="4294967295" type="body"/>
          </p:nvPr>
        </p:nvSpPr>
        <p:spPr>
          <a:xfrm>
            <a:off x="932688" y="3694176"/>
            <a:ext cx="7599300" cy="914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168" name="Google Shape;168;p19">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69" name="Google Shape;169;p19">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a:hlinkClick r:id="rId3"/>
          </p:cNvPr>
          <p:cNvSpPr/>
          <p:nvPr/>
        </p:nvSpPr>
        <p:spPr>
          <a:xfrm>
            <a:off x="4503850" y="1391375"/>
            <a:ext cx="3222900" cy="225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pic>
        <p:nvPicPr>
          <p:cNvPr id="175" name="Google Shape;175;p20">
            <a:hlinkClick action="ppaction://hlinkshowjump?jump=lastslide"/>
          </p:cNvPr>
          <p:cNvPicPr preferRelativeResize="0"/>
          <p:nvPr/>
        </p:nvPicPr>
        <p:blipFill>
          <a:blip r:embed="rId4">
            <a:alphaModFix/>
          </a:blip>
          <a:stretch>
            <a:fillRect/>
          </a:stretch>
        </p:blipFill>
        <p:spPr>
          <a:xfrm>
            <a:off x="336158" y="4474387"/>
            <a:ext cx="356100" cy="356100"/>
          </a:xfrm>
          <a:prstGeom prst="rect">
            <a:avLst/>
          </a:prstGeom>
          <a:noFill/>
          <a:ln>
            <a:noFill/>
          </a:ln>
        </p:spPr>
      </p:pic>
      <p:sp>
        <p:nvSpPr>
          <p:cNvPr id="176" name="Google Shape;176;p20">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1">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1"/>
          <p:cNvSpPr txBox="1"/>
          <p:nvPr>
            <p:ph idx="4294967295" type="body"/>
          </p:nvPr>
        </p:nvSpPr>
        <p:spPr>
          <a:xfrm>
            <a:off x="935000" y="1979350"/>
            <a:ext cx="7599300" cy="911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183" name="Google Shape;183;p21"/>
          <p:cNvSpPr txBox="1"/>
          <p:nvPr>
            <p:ph idx="4294967295" type="body"/>
          </p:nvPr>
        </p:nvSpPr>
        <p:spPr>
          <a:xfrm>
            <a:off x="935000" y="3677850"/>
            <a:ext cx="7599300" cy="9453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184" name="Google Shape;184;p21">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2">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2"/>
          <p:cNvSpPr txBox="1"/>
          <p:nvPr>
            <p:ph idx="4294967295" type="body"/>
          </p:nvPr>
        </p:nvSpPr>
        <p:spPr>
          <a:xfrm>
            <a:off x="935000" y="1906600"/>
            <a:ext cx="7599300" cy="9180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191" name="Google Shape;191;p22"/>
          <p:cNvSpPr txBox="1"/>
          <p:nvPr>
            <p:ph idx="4294967295" type="body"/>
          </p:nvPr>
        </p:nvSpPr>
        <p:spPr>
          <a:xfrm>
            <a:off x="935000" y="3631975"/>
            <a:ext cx="7599300" cy="974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192" name="Google Shape;192;p22">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3"/>
          <p:cNvSpPr txBox="1"/>
          <p:nvPr>
            <p:ph idx="4294967295" type="body"/>
          </p:nvPr>
        </p:nvSpPr>
        <p:spPr>
          <a:xfrm>
            <a:off x="935000" y="1955076"/>
            <a:ext cx="7599300" cy="8262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198" name="Google Shape;198;p23"/>
          <p:cNvSpPr txBox="1"/>
          <p:nvPr>
            <p:ph idx="4294967295" type="body"/>
          </p:nvPr>
        </p:nvSpPr>
        <p:spPr>
          <a:xfrm>
            <a:off x="935000" y="3621405"/>
            <a:ext cx="7599300" cy="914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4"/>
          <p:cNvSpPr txBox="1"/>
          <p:nvPr>
            <p:ph idx="4294967295" type="body"/>
          </p:nvPr>
        </p:nvSpPr>
        <p:spPr>
          <a:xfrm>
            <a:off x="932700" y="2234975"/>
            <a:ext cx="7599300" cy="23292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05" name="Google Shape;205;p24">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