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aveat"/>
      <p:regular r:id="rId16"/>
      <p:bold r:id="rId17"/>
    </p:embeddedFont>
    <p:embeddedFont>
      <p:font typeface="Fredoka One"/>
      <p:regular r:id="rId18"/>
    </p:embeddedFont>
    <p:embeddedFont>
      <p:font typeface="Lobster"/>
      <p:regular r:id="rId19"/>
    </p:embeddedFont>
    <p:embeddedFont>
      <p:font typeface="Montserrat"/>
      <p:regular r:id="rId20"/>
      <p:bold r:id="rId21"/>
      <p:italic r:id="rId22"/>
      <p:boldItalic r:id="rId23"/>
    </p:embeddedFont>
    <p:embeddedFont>
      <p:font typeface="Lato"/>
      <p:regular r:id="rId24"/>
      <p:bold r:id="rId25"/>
      <p:italic r:id="rId26"/>
      <p:boldItalic r:id="rId27"/>
    </p:embeddedFont>
    <p:embeddedFont>
      <p:font typeface="Comforta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Comfortaa-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veat-bold.fntdata"/><Relationship Id="rId16" Type="http://schemas.openxmlformats.org/officeDocument/2006/relationships/font" Target="fonts/Caveat-regular.fntdata"/><Relationship Id="rId19" Type="http://schemas.openxmlformats.org/officeDocument/2006/relationships/font" Target="fonts/Lobster-regular.fntdata"/><Relationship Id="rId18" Type="http://schemas.openxmlformats.org/officeDocument/2006/relationships/font" Target="fonts/Fredoka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34e8b6027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34e8b6027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df0460dd1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df0460dd1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34e8b6027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34e8b6027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4e8b6027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34e8b6027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df0460dd1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df0460dd1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4e8b6027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34e8b6027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fd346a58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fd346a58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fd346a58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fd346a58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df0460dd1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df0460dd1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df0460dd1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df0460dd1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2.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BLANK_1">
    <p:bg>
      <p:bgPr>
        <a:gradFill>
          <a:gsLst>
            <a:gs pos="0">
              <a:srgbClr val="FF9900"/>
            </a:gs>
            <a:gs pos="100000">
              <a:srgbClr val="FFD966"/>
            </a:gs>
          </a:gsLst>
          <a:lin ang="8100019" scaled="0"/>
        </a:gradFill>
      </p:bgPr>
    </p:bg>
    <p:spTree>
      <p:nvGrpSpPr>
        <p:cNvPr id="11" name="Shape 11"/>
        <p:cNvGrpSpPr/>
        <p:nvPr/>
      </p:nvGrpSpPr>
      <p:grpSpPr>
        <a:xfrm>
          <a:off x="0" y="0"/>
          <a:ext cx="0" cy="0"/>
          <a:chOff x="0" y="0"/>
          <a:chExt cx="0" cy="0"/>
        </a:xfrm>
      </p:grpSpPr>
      <p:sp>
        <p:nvSpPr>
          <p:cNvPr id="12" name="Google Shape;12;p2"/>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idx="12" type="sldNum"/>
          </p:nvPr>
        </p:nvSpPr>
        <p:spPr>
          <a:xfrm>
            <a:off x="8490250" y="4681009"/>
            <a:ext cx="5484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2"/>
          <p:cNvSpPr txBox="1"/>
          <p:nvPr/>
        </p:nvSpPr>
        <p:spPr>
          <a:xfrm>
            <a:off x="2184150" y="1219975"/>
            <a:ext cx="4775700" cy="4209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1800">
                <a:solidFill>
                  <a:srgbClr val="FF9900"/>
                </a:solidFill>
                <a:latin typeface="Montserrat"/>
                <a:ea typeface="Montserrat"/>
                <a:cs typeface="Montserrat"/>
                <a:sym typeface="Montserrat"/>
              </a:rPr>
              <a:t>September 2022</a:t>
            </a:r>
            <a:r>
              <a:rPr b="1" lang="en" sz="1800">
                <a:solidFill>
                  <a:srgbClr val="FF9900"/>
                </a:solidFill>
                <a:latin typeface="Montserrat"/>
                <a:ea typeface="Montserrat"/>
                <a:cs typeface="Montserrat"/>
                <a:sym typeface="Montserrat"/>
              </a:rPr>
              <a:t> Issue</a:t>
            </a:r>
            <a:endParaRPr b="1" sz="1800">
              <a:solidFill>
                <a:srgbClr val="FF9900"/>
              </a:solidFill>
              <a:latin typeface="Montserrat"/>
              <a:ea typeface="Montserrat"/>
              <a:cs typeface="Montserrat"/>
              <a:sym typeface="Montserrat"/>
            </a:endParaRPr>
          </a:p>
        </p:txBody>
      </p:sp>
      <p:sp>
        <p:nvSpPr>
          <p:cNvPr id="15" name="Google Shape;15;p2"/>
          <p:cNvSpPr/>
          <p:nvPr/>
        </p:nvSpPr>
        <p:spPr>
          <a:xfrm>
            <a:off x="1141950" y="644788"/>
            <a:ext cx="6860100" cy="671400"/>
          </a:xfrm>
          <a:prstGeom prst="roundRect">
            <a:avLst>
              <a:gd fmla="val 8742"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400">
                <a:solidFill>
                  <a:schemeClr val="accent4"/>
                </a:solidFill>
                <a:latin typeface="Fredoka One"/>
                <a:ea typeface="Fredoka One"/>
                <a:cs typeface="Fredoka One"/>
                <a:sym typeface="Fredoka One"/>
              </a:rPr>
              <a:t>Whole-Issue Scavenger Hunt</a:t>
            </a:r>
            <a:endParaRPr sz="1700">
              <a:solidFill>
                <a:schemeClr val="accent4"/>
              </a:solidFill>
              <a:latin typeface="Fredoka One"/>
              <a:ea typeface="Fredoka One"/>
              <a:cs typeface="Fredoka One"/>
              <a:sym typeface="Fredoka One"/>
            </a:endParaRPr>
          </a:p>
        </p:txBody>
      </p:sp>
      <p:pic>
        <p:nvPicPr>
          <p:cNvPr descr="a kid looking through a telescope" id="16" name="Google Shape;16;p2"/>
          <p:cNvPicPr preferRelativeResize="0"/>
          <p:nvPr/>
        </p:nvPicPr>
        <p:blipFill>
          <a:blip r:embed="rId2">
            <a:alphaModFix/>
          </a:blip>
          <a:stretch>
            <a:fillRect/>
          </a:stretch>
        </p:blipFill>
        <p:spPr>
          <a:xfrm flipH="1">
            <a:off x="7689025" y="541550"/>
            <a:ext cx="677450" cy="931500"/>
          </a:xfrm>
          <a:prstGeom prst="rect">
            <a:avLst/>
          </a:prstGeom>
          <a:noFill/>
          <a:ln>
            <a:noFill/>
          </a:ln>
        </p:spPr>
      </p:pic>
      <p:pic>
        <p:nvPicPr>
          <p:cNvPr id="17" name="Google Shape;17;p2"/>
          <p:cNvPicPr preferRelativeResize="0"/>
          <p:nvPr/>
        </p:nvPicPr>
        <p:blipFill>
          <a:blip r:embed="rId3">
            <a:alphaModFix/>
          </a:blip>
          <a:stretch>
            <a:fillRect/>
          </a:stretch>
        </p:blipFill>
        <p:spPr>
          <a:xfrm>
            <a:off x="342900" y="120650"/>
            <a:ext cx="1741800" cy="420900"/>
          </a:xfrm>
          <a:prstGeom prst="roundRect">
            <a:avLst>
              <a:gd fmla="val 16667" name="adj"/>
            </a:avLst>
          </a:prstGeom>
          <a:noFill/>
          <a:ln>
            <a:noFill/>
          </a:ln>
        </p:spPr>
      </p:pic>
      <p:pic>
        <p:nvPicPr>
          <p:cNvPr id="18" name="Google Shape;18;p2"/>
          <p:cNvPicPr preferRelativeResize="0"/>
          <p:nvPr/>
        </p:nvPicPr>
        <p:blipFill rotWithShape="1">
          <a:blip r:embed="rId4">
            <a:alphaModFix/>
          </a:blip>
          <a:srcRect b="7610" l="3766" r="6763" t="26608"/>
          <a:stretch/>
        </p:blipFill>
        <p:spPr>
          <a:xfrm>
            <a:off x="3719500" y="4543512"/>
            <a:ext cx="1705000" cy="214900"/>
          </a:xfrm>
          <a:prstGeom prst="rect">
            <a:avLst/>
          </a:prstGeom>
          <a:noFill/>
          <a:ln>
            <a:noFill/>
          </a:ln>
        </p:spPr>
      </p:pic>
      <p:sp>
        <p:nvSpPr>
          <p:cNvPr id="19" name="Google Shape;19;p2"/>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20" name="Google Shape;20;p2"/>
          <p:cNvPicPr preferRelativeResize="0"/>
          <p:nvPr/>
        </p:nvPicPr>
        <p:blipFill>
          <a:blip r:embed="rId5">
            <a:alphaModFix/>
          </a:blip>
          <a:stretch>
            <a:fillRect/>
          </a:stretch>
        </p:blipFill>
        <p:spPr>
          <a:xfrm>
            <a:off x="3638394" y="1726325"/>
            <a:ext cx="1867231" cy="25145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2 1">
  <p:cSld name="BLANK_1_1_1_1_1_1_2_1">
    <p:bg>
      <p:bgPr>
        <a:gradFill>
          <a:gsLst>
            <a:gs pos="0">
              <a:srgbClr val="FF9900"/>
            </a:gs>
            <a:gs pos="100000">
              <a:srgbClr val="FFD966"/>
            </a:gs>
          </a:gsLst>
          <a:lin ang="8100019" scaled="0"/>
        </a:gradFill>
      </p:bgPr>
    </p:bg>
    <p:spTree>
      <p:nvGrpSpPr>
        <p:cNvPr id="78" name="Shape 78"/>
        <p:cNvGrpSpPr/>
        <p:nvPr/>
      </p:nvGrpSpPr>
      <p:grpSpPr>
        <a:xfrm>
          <a:off x="0" y="0"/>
          <a:ext cx="0" cy="0"/>
          <a:chOff x="0" y="0"/>
          <a:chExt cx="0" cy="0"/>
        </a:xfrm>
      </p:grpSpPr>
      <p:sp>
        <p:nvSpPr>
          <p:cNvPr id="79" name="Google Shape;79;p11"/>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txBox="1"/>
          <p:nvPr/>
        </p:nvSpPr>
        <p:spPr>
          <a:xfrm>
            <a:off x="997425" y="1275525"/>
            <a:ext cx="7181400" cy="9555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1600">
                <a:latin typeface="Lato"/>
                <a:ea typeface="Lato"/>
                <a:cs typeface="Lato"/>
                <a:sym typeface="Lato"/>
              </a:rPr>
              <a:t>🔎   </a:t>
            </a:r>
            <a:r>
              <a:rPr lang="en" sz="1600">
                <a:latin typeface="Montserrat"/>
                <a:ea typeface="Montserrat"/>
                <a:cs typeface="Montserrat"/>
                <a:sym typeface="Montserrat"/>
              </a:rPr>
              <a:t>Did we miss any connections? List any additional connections you find in this issue! </a:t>
            </a:r>
            <a:endParaRPr sz="1600">
              <a:latin typeface="Montserrat"/>
              <a:ea typeface="Montserrat"/>
              <a:cs typeface="Montserrat"/>
              <a:sym typeface="Montserrat"/>
            </a:endParaRPr>
          </a:p>
        </p:txBody>
      </p:sp>
      <p:sp>
        <p:nvSpPr>
          <p:cNvPr id="81" name="Google Shape;81;p11"/>
          <p:cNvSpPr txBox="1"/>
          <p:nvPr/>
        </p:nvSpPr>
        <p:spPr>
          <a:xfrm>
            <a:off x="997425" y="2365575"/>
            <a:ext cx="5487300" cy="21066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b="1" lang="en" sz="1800">
                <a:solidFill>
                  <a:srgbClr val="134F5C"/>
                </a:solidFill>
                <a:latin typeface="Lato"/>
                <a:ea typeface="Lato"/>
                <a:cs typeface="Lato"/>
                <a:sym typeface="Lato"/>
              </a:rPr>
              <a:t>💡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
        <p:nvSpPr>
          <p:cNvPr id="82" name="Google Shape;82;p11"/>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Anything Else?</a:t>
            </a:r>
            <a:endParaRPr b="1" sz="3800">
              <a:solidFill>
                <a:srgbClr val="FF9900"/>
              </a:solidFill>
              <a:latin typeface="Comfortaa"/>
              <a:ea typeface="Comfortaa"/>
              <a:cs typeface="Comfortaa"/>
              <a:sym typeface="Comfortaa"/>
            </a:endParaRPr>
          </a:p>
        </p:txBody>
      </p:sp>
      <p:sp>
        <p:nvSpPr>
          <p:cNvPr id="83" name="Google Shape;83;p11"/>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descr="a kid holding a notebook" id="84" name="Google Shape;84;p11"/>
          <p:cNvPicPr preferRelativeResize="0"/>
          <p:nvPr/>
        </p:nvPicPr>
        <p:blipFill>
          <a:blip r:embed="rId2">
            <a:alphaModFix/>
          </a:blip>
          <a:stretch>
            <a:fillRect/>
          </a:stretch>
        </p:blipFill>
        <p:spPr>
          <a:xfrm flipH="1">
            <a:off x="6999992" y="2546225"/>
            <a:ext cx="1178833" cy="174528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85" name="Shape 85"/>
        <p:cNvGrpSpPr/>
        <p:nvPr/>
      </p:nvGrpSpPr>
      <p:grpSpPr>
        <a:xfrm>
          <a:off x="0" y="0"/>
          <a:ext cx="0" cy="0"/>
          <a:chOff x="0" y="0"/>
          <a:chExt cx="0" cy="0"/>
        </a:xfrm>
      </p:grpSpPr>
      <p:sp>
        <p:nvSpPr>
          <p:cNvPr id="86" name="Google Shape;86;p12"/>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2"/>
          <p:cNvSpPr txBox="1"/>
          <p:nvPr/>
        </p:nvSpPr>
        <p:spPr>
          <a:xfrm>
            <a:off x="704950" y="336775"/>
            <a:ext cx="8562900" cy="9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E06666"/>
                </a:solidFill>
                <a:latin typeface="Caveat"/>
                <a:ea typeface="Caveat"/>
                <a:cs typeface="Caveat"/>
                <a:sym typeface="Caveat"/>
              </a:rPr>
              <a:t>Teachers, read this first:</a:t>
            </a:r>
            <a:endParaRPr b="1" sz="2700">
              <a:solidFill>
                <a:srgbClr val="E06666"/>
              </a:solidFill>
              <a:latin typeface="Caveat"/>
              <a:ea typeface="Caveat"/>
              <a:cs typeface="Caveat"/>
              <a:sym typeface="Caveat"/>
            </a:endParaRPr>
          </a:p>
          <a:p>
            <a:pPr indent="0" lvl="0" marL="0" rtl="0" algn="l">
              <a:spcBef>
                <a:spcPts val="0"/>
              </a:spcBef>
              <a:spcAft>
                <a:spcPts val="0"/>
              </a:spcAft>
              <a:buNone/>
            </a:pPr>
            <a:r>
              <a:rPr lang="en">
                <a:latin typeface="Montserrat"/>
                <a:ea typeface="Montserrat"/>
                <a:cs typeface="Montserrat"/>
                <a:sym typeface="Montserrat"/>
              </a:rPr>
              <a:t>This is your copy of a </a:t>
            </a:r>
            <a:r>
              <a:rPr i="1" lang="en">
                <a:latin typeface="Montserrat"/>
                <a:ea typeface="Montserrat"/>
                <a:cs typeface="Montserrat"/>
                <a:sym typeface="Montserrat"/>
              </a:rPr>
              <a:t>Storyworks </a:t>
            </a:r>
            <a:r>
              <a:rPr lang="en">
                <a:latin typeface="Montserrat"/>
                <a:ea typeface="Montserrat"/>
                <a:cs typeface="Montserrat"/>
                <a:sym typeface="Montserrat"/>
              </a:rPr>
              <a:t>Google Activity. You can use this as is or customize it </a:t>
            </a:r>
            <a:br>
              <a:rPr lang="en">
                <a:latin typeface="Montserrat"/>
                <a:ea typeface="Montserrat"/>
                <a:cs typeface="Montserrat"/>
                <a:sym typeface="Montserrat"/>
              </a:rPr>
            </a:br>
            <a:r>
              <a:rPr lang="en">
                <a:latin typeface="Montserrat"/>
                <a:ea typeface="Montserrat"/>
                <a:cs typeface="Montserrat"/>
                <a:sym typeface="Montserrat"/>
              </a:rPr>
              <a:t>to fit your needs. To edit any elements that are locked down, click </a:t>
            </a:r>
            <a:r>
              <a:rPr b="1" lang="en">
                <a:latin typeface="Montserrat"/>
                <a:ea typeface="Montserrat"/>
                <a:cs typeface="Montserrat"/>
                <a:sym typeface="Montserrat"/>
              </a:rPr>
              <a:t>Slide → Edit theme</a:t>
            </a:r>
            <a:r>
              <a:rPr lang="en">
                <a:latin typeface="Montserrat"/>
                <a:ea typeface="Montserrat"/>
                <a:cs typeface="Montserrat"/>
                <a:sym typeface="Montserrat"/>
              </a:rPr>
              <a:t>.</a:t>
            </a:r>
            <a:endParaRPr/>
          </a:p>
        </p:txBody>
      </p:sp>
      <p:sp>
        <p:nvSpPr>
          <p:cNvPr id="88" name="Google Shape;88;p12"/>
          <p:cNvSpPr txBox="1"/>
          <p:nvPr/>
        </p:nvSpPr>
        <p:spPr>
          <a:xfrm>
            <a:off x="665700" y="1441704"/>
            <a:ext cx="7812600" cy="327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100">
                <a:solidFill>
                  <a:srgbClr val="E06666"/>
                </a:solidFill>
                <a:latin typeface="Caveat"/>
                <a:ea typeface="Caveat"/>
                <a:cs typeface="Caveat"/>
                <a:sym typeface="Caveat"/>
              </a:rPr>
              <a:t>How to Assign This Activity:</a:t>
            </a:r>
            <a:endParaRPr b="1" sz="2100">
              <a:solidFill>
                <a:srgbClr val="E06666"/>
              </a:solidFill>
              <a:latin typeface="Caveat"/>
              <a:ea typeface="Caveat"/>
              <a:cs typeface="Caveat"/>
              <a:sym typeface="Cave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If you’re assigning this activity through </a:t>
            </a:r>
            <a:r>
              <a:rPr b="1" lang="en" sz="1300">
                <a:latin typeface="Montserrat"/>
                <a:ea typeface="Montserrat"/>
                <a:cs typeface="Montserrat"/>
                <a:sym typeface="Montserrat"/>
              </a:rPr>
              <a:t>Google Classroom</a:t>
            </a:r>
            <a:r>
              <a:rPr lang="en" sz="1300">
                <a:latin typeface="Montserrat"/>
                <a:ea typeface="Montserrat"/>
                <a:cs typeface="Montserrat"/>
                <a:sym typeface="Montserrat"/>
              </a:rPr>
              <a:t>, make sure to select </a:t>
            </a:r>
            <a:br>
              <a:rPr lang="en" sz="1300">
                <a:latin typeface="Montserrat"/>
                <a:ea typeface="Montserrat"/>
                <a:cs typeface="Montserrat"/>
                <a:sym typeface="Montserrat"/>
              </a:rPr>
            </a:br>
            <a:r>
              <a:rPr lang="en" sz="1300">
                <a:latin typeface="Montserrat"/>
                <a:ea typeface="Montserrat"/>
                <a:cs typeface="Montserrat"/>
                <a:sym typeface="Montserrat"/>
              </a:rPr>
              <a:t>“Make a copy for each student” from the dropdown menu. </a:t>
            </a:r>
            <a:endParaRPr sz="1300">
              <a:latin typeface="Montserrat"/>
              <a:ea typeface="Montserrat"/>
              <a:cs typeface="Montserrat"/>
              <a:sym typeface="Montserrat"/>
            </a:endParaRPr>
          </a:p>
          <a:p>
            <a:pPr indent="0" lvl="0" marL="457200" rtl="0" algn="l">
              <a:spcBef>
                <a:spcPts val="0"/>
              </a:spcBef>
              <a:spcAft>
                <a:spcPts val="0"/>
              </a:spcAft>
              <a:buNone/>
            </a:pPr>
            <a:r>
              <a:t/>
            </a:r>
            <a:endParaRPr sz="600">
              <a:latin typeface="Montserrat"/>
              <a:ea typeface="Montserrat"/>
              <a:cs typeface="Montserrat"/>
              <a:sym typeface="Montserr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If you’re using </a:t>
            </a:r>
            <a:r>
              <a:rPr b="1" lang="en" sz="1300">
                <a:latin typeface="Montserrat"/>
                <a:ea typeface="Montserrat"/>
                <a:cs typeface="Montserrat"/>
                <a:sym typeface="Montserrat"/>
              </a:rPr>
              <a:t>Microsoft Teams</a:t>
            </a:r>
            <a:r>
              <a:rPr lang="en" sz="1300">
                <a:latin typeface="Montserrat"/>
                <a:ea typeface="Montserrat"/>
                <a:cs typeface="Montserrat"/>
                <a:sym typeface="Montserrat"/>
              </a:rPr>
              <a:t>, you can also click File → Download → Microsoft PowerPoint for a version of this activity that you can upload to Teams.</a:t>
            </a:r>
            <a:endParaRPr sz="13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You can also have your students </a:t>
            </a:r>
            <a:r>
              <a:rPr b="1" lang="en" sz="1300">
                <a:latin typeface="Montserrat"/>
                <a:ea typeface="Montserrat"/>
                <a:cs typeface="Montserrat"/>
                <a:sym typeface="Montserrat"/>
              </a:rPr>
              <a:t>make their own copies</a:t>
            </a:r>
            <a:r>
              <a:rPr lang="en" sz="1300">
                <a:latin typeface="Montserrat"/>
                <a:ea typeface="Montserrat"/>
                <a:cs typeface="Montserrat"/>
                <a:sym typeface="Montserrat"/>
              </a:rPr>
              <a:t> of this activity:</a:t>
            </a:r>
            <a:endParaRPr sz="1100"/>
          </a:p>
          <a:p>
            <a:pPr indent="-311150" lvl="1" marL="914400" rtl="0" algn="l">
              <a:spcBef>
                <a:spcPts val="0"/>
              </a:spcBef>
              <a:spcAft>
                <a:spcPts val="0"/>
              </a:spcAft>
              <a:buSzPts val="1300"/>
              <a:buChar char="○"/>
            </a:pPr>
            <a:r>
              <a:rPr lang="en" sz="1300">
                <a:latin typeface="Montserrat"/>
                <a:ea typeface="Montserrat"/>
                <a:cs typeface="Montserrat"/>
                <a:sym typeface="Montserrat"/>
              </a:rPr>
              <a:t>Click the </a:t>
            </a:r>
            <a:r>
              <a:rPr b="1" lang="en" sz="1300">
                <a:latin typeface="Montserrat"/>
                <a:ea typeface="Montserrat"/>
                <a:cs typeface="Montserrat"/>
                <a:sym typeface="Montserrat"/>
              </a:rPr>
              <a:t>Share</a:t>
            </a:r>
            <a:r>
              <a:rPr lang="en" sz="1300">
                <a:latin typeface="Montserrat"/>
                <a:ea typeface="Montserrat"/>
                <a:cs typeface="Montserrat"/>
                <a:sym typeface="Montserrat"/>
              </a:rPr>
              <a:t> button at the top right.			</a:t>
            </a:r>
            <a:endParaRPr sz="1300">
              <a:latin typeface="Montserrat"/>
              <a:ea typeface="Montserrat"/>
              <a:cs typeface="Montserrat"/>
              <a:sym typeface="Montserrat"/>
            </a:endParaRPr>
          </a:p>
          <a:p>
            <a:pPr indent="-311150" lvl="1" marL="914400" rtl="0" algn="l">
              <a:spcBef>
                <a:spcPts val="0"/>
              </a:spcBef>
              <a:spcAft>
                <a:spcPts val="0"/>
              </a:spcAft>
              <a:buSzPts val="1300"/>
              <a:buChar char="○"/>
            </a:pPr>
            <a:r>
              <a:rPr lang="en" sz="1300">
                <a:latin typeface="Montserrat"/>
                <a:ea typeface="Montserrat"/>
                <a:cs typeface="Montserrat"/>
                <a:sym typeface="Montserrat"/>
              </a:rPr>
              <a:t>Click </a:t>
            </a:r>
            <a:r>
              <a:rPr b="1" lang="en" sz="1300">
                <a:latin typeface="Montserrat"/>
                <a:ea typeface="Montserrat"/>
                <a:cs typeface="Montserrat"/>
                <a:sym typeface="Montserrat"/>
              </a:rPr>
              <a:t>Copy Link</a:t>
            </a:r>
            <a:r>
              <a:rPr lang="en" sz="1300">
                <a:latin typeface="Montserrat"/>
                <a:ea typeface="Montserrat"/>
                <a:cs typeface="Montserrat"/>
                <a:sym typeface="Montserrat"/>
              </a:rPr>
              <a:t>, then paste the URL into an email or assignment (don’t share it yet!).</a:t>
            </a:r>
            <a:endParaRPr sz="1300">
              <a:latin typeface="Montserrat"/>
              <a:ea typeface="Montserrat"/>
              <a:cs typeface="Montserrat"/>
              <a:sym typeface="Montserrat"/>
            </a:endParaRPr>
          </a:p>
          <a:p>
            <a:pPr indent="-311150" lvl="1" marL="914400" rtl="0" algn="l">
              <a:spcBef>
                <a:spcPts val="0"/>
              </a:spcBef>
              <a:spcAft>
                <a:spcPts val="0"/>
              </a:spcAft>
              <a:buSzPts val="1300"/>
              <a:buChar char="○"/>
            </a:pPr>
            <a:r>
              <a:rPr lang="en" sz="1300">
                <a:latin typeface="Montserrat"/>
                <a:ea typeface="Montserrat"/>
                <a:cs typeface="Montserrat"/>
                <a:sym typeface="Montserrat"/>
              </a:rPr>
              <a:t>At the end of the URL, change the word </a:t>
            </a:r>
            <a:r>
              <a:rPr b="1" lang="en" sz="1300">
                <a:latin typeface="Montserrat"/>
                <a:ea typeface="Montserrat"/>
                <a:cs typeface="Montserrat"/>
                <a:sym typeface="Montserrat"/>
              </a:rPr>
              <a:t>edit</a:t>
            </a:r>
            <a:r>
              <a:rPr lang="en" sz="1300">
                <a:latin typeface="Montserrat"/>
                <a:ea typeface="Montserrat"/>
                <a:cs typeface="Montserrat"/>
                <a:sym typeface="Montserrat"/>
              </a:rPr>
              <a:t> to </a:t>
            </a:r>
            <a:r>
              <a:rPr b="1" lang="en" sz="1300">
                <a:latin typeface="Montserrat"/>
                <a:ea typeface="Montserrat"/>
                <a:cs typeface="Montserrat"/>
                <a:sym typeface="Montserrat"/>
              </a:rPr>
              <a:t>copy</a:t>
            </a:r>
            <a:r>
              <a:rPr lang="en" sz="1300">
                <a:latin typeface="Montserrat"/>
                <a:ea typeface="Montserrat"/>
                <a:cs typeface="Montserrat"/>
                <a:sym typeface="Montserrat"/>
              </a:rPr>
              <a:t>, like so:</a:t>
            </a:r>
            <a:endParaRPr sz="1100"/>
          </a:p>
          <a:p>
            <a:pPr indent="457200" lvl="0" marL="457200" rtl="0" algn="l">
              <a:lnSpc>
                <a:spcPct val="150000"/>
              </a:lnSpc>
              <a:spcBef>
                <a:spcPts val="0"/>
              </a:spcBef>
              <a:spcAft>
                <a:spcPts val="0"/>
              </a:spcAft>
              <a:buNone/>
            </a:pPr>
            <a:r>
              <a:rPr lang="en" sz="1100" u="sng">
                <a:solidFill>
                  <a:srgbClr val="000000"/>
                </a:solidFill>
              </a:rPr>
              <a:t>https://docs.google.com/presentation/d/[. . . ]/</a:t>
            </a:r>
            <a:r>
              <a:rPr b="1" lang="en" sz="1100" u="sng">
                <a:solidFill>
                  <a:srgbClr val="000000"/>
                </a:solidFill>
                <a:highlight>
                  <a:srgbClr val="FFF200"/>
                </a:highlight>
              </a:rPr>
              <a:t>edit</a:t>
            </a:r>
            <a:r>
              <a:rPr lang="en" sz="1100" u="sng">
                <a:solidFill>
                  <a:srgbClr val="000000"/>
                </a:solidFill>
              </a:rPr>
              <a:t>?usp=sharing</a:t>
            </a:r>
            <a:endParaRPr sz="1100" u="sng">
              <a:solidFill>
                <a:srgbClr val="000000"/>
              </a:solidFill>
            </a:endParaRPr>
          </a:p>
          <a:p>
            <a:pPr indent="457200" lvl="0" marL="457200" rtl="0" algn="l">
              <a:lnSpc>
                <a:spcPct val="115000"/>
              </a:lnSpc>
              <a:spcBef>
                <a:spcPts val="0"/>
              </a:spcBef>
              <a:spcAft>
                <a:spcPts val="0"/>
              </a:spcAft>
              <a:buNone/>
            </a:pPr>
            <a:r>
              <a:t/>
            </a:r>
            <a:endParaRPr sz="1100" u="sng"/>
          </a:p>
          <a:p>
            <a:pPr indent="457200" lvl="0" marL="457200" rtl="0" algn="l">
              <a:lnSpc>
                <a:spcPct val="150000"/>
              </a:lnSpc>
              <a:spcBef>
                <a:spcPts val="0"/>
              </a:spcBef>
              <a:spcAft>
                <a:spcPts val="0"/>
              </a:spcAft>
              <a:buNone/>
            </a:pPr>
            <a:r>
              <a:rPr lang="en" sz="1100" u="sng">
                <a:solidFill>
                  <a:srgbClr val="000000"/>
                </a:solidFill>
              </a:rPr>
              <a:t>https://docs.google.com/presentation/d/[. . . ]/</a:t>
            </a:r>
            <a:r>
              <a:rPr b="1" lang="en" sz="1100" u="sng">
                <a:solidFill>
                  <a:srgbClr val="000000"/>
                </a:solidFill>
                <a:highlight>
                  <a:srgbClr val="FFF200"/>
                </a:highlight>
              </a:rPr>
              <a:t>copy</a:t>
            </a:r>
            <a:r>
              <a:rPr lang="en" sz="1100" u="sng">
                <a:solidFill>
                  <a:srgbClr val="000000"/>
                </a:solidFill>
              </a:rPr>
              <a:t>?usp=sharing</a:t>
            </a:r>
            <a:endParaRPr sz="1100">
              <a:solidFill>
                <a:srgbClr val="000000"/>
              </a:solidFill>
            </a:endParaRPr>
          </a:p>
          <a:p>
            <a:pPr indent="0" lvl="0" marL="0" rtl="0" algn="l">
              <a:lnSpc>
                <a:spcPct val="100000"/>
              </a:lnSpc>
              <a:spcBef>
                <a:spcPts val="0"/>
              </a:spcBef>
              <a:spcAft>
                <a:spcPts val="0"/>
              </a:spcAft>
              <a:buNone/>
            </a:pPr>
            <a:r>
              <a:rPr b="1" lang="en" sz="2100">
                <a:solidFill>
                  <a:srgbClr val="E06666"/>
                </a:solidFill>
                <a:latin typeface="Caveat"/>
                <a:ea typeface="Caveat"/>
                <a:cs typeface="Caveat"/>
                <a:sym typeface="Caveat"/>
              </a:rPr>
              <a:t>Don’t forget:</a:t>
            </a:r>
            <a:r>
              <a:rPr b="1" lang="en" sz="2300">
                <a:solidFill>
                  <a:srgbClr val="E06666"/>
                </a:solidFill>
                <a:latin typeface="Lobster"/>
                <a:ea typeface="Lobster"/>
                <a:cs typeface="Lobster"/>
                <a:sym typeface="Lobster"/>
              </a:rPr>
              <a:t> </a:t>
            </a:r>
            <a:r>
              <a:rPr b="1" lang="en" sz="1100">
                <a:latin typeface="Montserrat"/>
                <a:ea typeface="Montserrat"/>
                <a:cs typeface="Montserrat"/>
                <a:sym typeface="Montserrat"/>
              </a:rPr>
              <a:t>Delete this slide before sharing the activity with students</a:t>
            </a:r>
            <a:r>
              <a:rPr lang="en" sz="1100">
                <a:latin typeface="Montserrat"/>
                <a:ea typeface="Montserrat"/>
                <a:cs typeface="Montserrat"/>
                <a:sym typeface="Montserrat"/>
              </a:rPr>
              <a:t>.</a:t>
            </a:r>
            <a:endParaRPr sz="1100">
              <a:latin typeface="Montserrat"/>
              <a:ea typeface="Montserrat"/>
              <a:cs typeface="Montserrat"/>
              <a:sym typeface="Montserrat"/>
            </a:endParaRPr>
          </a:p>
          <a:p>
            <a:pPr indent="0" lvl="0" marL="0" rtl="0" algn="l">
              <a:lnSpc>
                <a:spcPct val="100000"/>
              </a:lnSpc>
              <a:spcBef>
                <a:spcPts val="0"/>
              </a:spcBef>
              <a:spcAft>
                <a:spcPts val="0"/>
              </a:spcAft>
              <a:buNone/>
            </a:pPr>
            <a:r>
              <a:t/>
            </a:r>
            <a:endParaRPr sz="1100">
              <a:latin typeface="Montserrat"/>
              <a:ea typeface="Montserrat"/>
              <a:cs typeface="Montserrat"/>
              <a:sym typeface="Montserrat"/>
            </a:endParaRPr>
          </a:p>
        </p:txBody>
      </p:sp>
      <p:pic>
        <p:nvPicPr>
          <p:cNvPr id="89" name="Google Shape;89;p12"/>
          <p:cNvPicPr preferRelativeResize="0"/>
          <p:nvPr/>
        </p:nvPicPr>
        <p:blipFill>
          <a:blip r:embed="rId2">
            <a:alphaModFix/>
          </a:blip>
          <a:stretch>
            <a:fillRect/>
          </a:stretch>
        </p:blipFill>
        <p:spPr>
          <a:xfrm>
            <a:off x="7608475" y="3247156"/>
            <a:ext cx="1018325" cy="1433200"/>
          </a:xfrm>
          <a:prstGeom prst="rect">
            <a:avLst/>
          </a:prstGeom>
          <a:noFill/>
          <a:ln>
            <a:noFill/>
          </a:ln>
        </p:spPr>
      </p:pic>
      <p:sp>
        <p:nvSpPr>
          <p:cNvPr id="90" name="Google Shape;90;p12"/>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91" name="Google Shape;91;p12"/>
          <p:cNvSpPr/>
          <p:nvPr/>
        </p:nvSpPr>
        <p:spPr>
          <a:xfrm>
            <a:off x="4342500" y="3848459"/>
            <a:ext cx="459000" cy="241800"/>
          </a:xfrm>
          <a:prstGeom prst="downArrow">
            <a:avLst>
              <a:gd fmla="val 50000" name="adj1"/>
              <a:gd fmla="val 50000" name="adj2"/>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spTree>
      <p:nvGrpSpPr>
        <p:cNvPr id="92" name="Shape 92"/>
        <p:cNvGrpSpPr/>
        <p:nvPr/>
      </p:nvGrpSpPr>
      <p:grpSpPr>
        <a:xfrm>
          <a:off x="0" y="0"/>
          <a:ext cx="0" cy="0"/>
          <a:chOff x="0" y="0"/>
          <a:chExt cx="0" cy="0"/>
        </a:xfrm>
      </p:grpSpPr>
      <p:sp>
        <p:nvSpPr>
          <p:cNvPr id="93" name="Google Shape;93;p13"/>
          <p:cNvSpPr/>
          <p:nvPr/>
        </p:nvSpPr>
        <p:spPr>
          <a:xfrm>
            <a:off x="2457525" y="253150"/>
            <a:ext cx="4296000" cy="545100"/>
          </a:xfrm>
          <a:prstGeom prst="roundRect">
            <a:avLst>
              <a:gd fmla="val 50000" name="adj"/>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2031"/>
              </a:solidFill>
            </a:endParaRPr>
          </a:p>
        </p:txBody>
      </p:sp>
      <p:sp>
        <p:nvSpPr>
          <p:cNvPr id="94" name="Google Shape;94;p13"/>
          <p:cNvSpPr txBox="1"/>
          <p:nvPr/>
        </p:nvSpPr>
        <p:spPr>
          <a:xfrm>
            <a:off x="2457525" y="187450"/>
            <a:ext cx="4296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Fredoka One"/>
                <a:ea typeface="Fredoka One"/>
                <a:cs typeface="Fredoka One"/>
                <a:sym typeface="Fredoka One"/>
              </a:rPr>
              <a:t>    Tech Help</a:t>
            </a:r>
            <a:endParaRPr sz="4000">
              <a:solidFill>
                <a:srgbClr val="FFFFFF"/>
              </a:solidFill>
              <a:latin typeface="Fredoka One"/>
              <a:ea typeface="Fredoka One"/>
              <a:cs typeface="Fredoka One"/>
              <a:sym typeface="Fredoka One"/>
            </a:endParaRPr>
          </a:p>
        </p:txBody>
      </p:sp>
      <p:sp>
        <p:nvSpPr>
          <p:cNvPr id="95" name="Google Shape;95;p13"/>
          <p:cNvSpPr/>
          <p:nvPr/>
        </p:nvSpPr>
        <p:spPr>
          <a:xfrm>
            <a:off x="421562" y="938550"/>
            <a:ext cx="20355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The slides are too small or too big.</a:t>
            </a:r>
            <a:endParaRPr sz="1600">
              <a:latin typeface="Fredoka One"/>
              <a:ea typeface="Fredoka One"/>
              <a:cs typeface="Fredoka One"/>
              <a:sym typeface="Fredoka One"/>
            </a:endParaRPr>
          </a:p>
          <a:p>
            <a:pPr indent="0" lvl="0" marL="0" rtl="0" algn="ctr">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Click on the magnifying glass at the top of your screen to zoom in and out.</a:t>
            </a:r>
            <a:endParaRPr b="1" sz="1600">
              <a:latin typeface="Montserrat"/>
              <a:ea typeface="Montserrat"/>
              <a:cs typeface="Montserrat"/>
              <a:sym typeface="Montserrat"/>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p:txBody>
      </p:sp>
      <p:sp>
        <p:nvSpPr>
          <p:cNvPr id="96" name="Google Shape;96;p13"/>
          <p:cNvSpPr/>
          <p:nvPr/>
        </p:nvSpPr>
        <p:spPr>
          <a:xfrm>
            <a:off x="3343900" y="362853"/>
            <a:ext cx="356100" cy="356100"/>
          </a:xfrm>
          <a:prstGeom prst="bevel">
            <a:avLst>
              <a:gd fmla="val 12500"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redoka One"/>
                <a:ea typeface="Fredoka One"/>
                <a:cs typeface="Fredoka One"/>
                <a:sym typeface="Fredoka One"/>
              </a:rPr>
              <a:t>?</a:t>
            </a:r>
            <a:endParaRPr/>
          </a:p>
        </p:txBody>
      </p:sp>
      <p:sp>
        <p:nvSpPr>
          <p:cNvPr id="97" name="Google Shape;97;p13"/>
          <p:cNvSpPr/>
          <p:nvPr/>
        </p:nvSpPr>
        <p:spPr>
          <a:xfrm>
            <a:off x="2601592" y="938550"/>
            <a:ext cx="19317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solidFill>
                  <a:srgbClr val="000000"/>
                </a:solidFill>
                <a:latin typeface="Fredoka One"/>
                <a:ea typeface="Fredoka One"/>
                <a:cs typeface="Fredoka One"/>
                <a:sym typeface="Fredoka One"/>
              </a:rPr>
              <a:t>I lost the text box to type into. </a:t>
            </a:r>
            <a:endParaRPr sz="1600">
              <a:solidFill>
                <a:srgbClr val="000000"/>
              </a:solidFill>
              <a:latin typeface="Fredoka One"/>
              <a:ea typeface="Fredoka One"/>
              <a:cs typeface="Fredoka One"/>
              <a:sym typeface="Fredoka One"/>
            </a:endParaRPr>
          </a:p>
          <a:p>
            <a:pPr indent="0" lvl="0" marL="0" rtl="0" algn="l">
              <a:spcBef>
                <a:spcPts val="0"/>
              </a:spcBef>
              <a:spcAft>
                <a:spcPts val="0"/>
              </a:spcAft>
              <a:buClr>
                <a:srgbClr val="000000"/>
              </a:buClr>
              <a:buSzPts val="1100"/>
              <a:buFont typeface="Arial"/>
              <a:buNone/>
            </a:pPr>
            <a:r>
              <a:t/>
            </a:r>
            <a:endParaRPr sz="700">
              <a:solidFill>
                <a:srgbClr val="000000"/>
              </a:solidFill>
              <a:latin typeface="Montserrat"/>
              <a:ea typeface="Montserrat"/>
              <a:cs typeface="Montserrat"/>
              <a:sym typeface="Montserrat"/>
            </a:endParaRPr>
          </a:p>
          <a:p>
            <a:pPr indent="0" lvl="0" marL="0" rtl="0" algn="ctr">
              <a:spcBef>
                <a:spcPts val="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You can always add more text boxes. Just click the T box at the top of your screen and draw a new text box.</a:t>
            </a:r>
            <a:endParaRPr>
              <a:solidFill>
                <a:srgbClr val="000000"/>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t/>
            </a:r>
            <a:endParaRPr>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98" name="Google Shape;98;p13"/>
          <p:cNvSpPr/>
          <p:nvPr/>
        </p:nvSpPr>
        <p:spPr>
          <a:xfrm>
            <a:off x="4677784" y="938550"/>
            <a:ext cx="19317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I just deleted something that I</a:t>
            </a:r>
            <a:br>
              <a:rPr lang="en" sz="1600">
                <a:latin typeface="Fredoka One"/>
                <a:ea typeface="Fredoka One"/>
                <a:cs typeface="Fredoka One"/>
                <a:sym typeface="Fredoka One"/>
              </a:rPr>
            </a:br>
            <a:r>
              <a:rPr lang="en" sz="1600">
                <a:latin typeface="Fredoka One"/>
                <a:ea typeface="Fredoka One"/>
                <a:cs typeface="Fredoka One"/>
                <a:sym typeface="Fredoka One"/>
              </a:rPr>
              <a:t>didn’t mean to delete.</a:t>
            </a:r>
            <a:endParaRPr sz="1600">
              <a:latin typeface="Fredoka One"/>
              <a:ea typeface="Fredoka One"/>
              <a:cs typeface="Fredoka One"/>
              <a:sym typeface="Fredoka One"/>
            </a:endParaRPr>
          </a:p>
          <a:p>
            <a:pPr indent="0" lvl="0" marL="0" rtl="0" algn="ctr">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You can always use the undo button to bring back something you just deleted. </a:t>
            </a:r>
            <a:endParaRPr>
              <a:latin typeface="Montserrat"/>
              <a:ea typeface="Montserrat"/>
              <a:cs typeface="Montserrat"/>
              <a:sym typeface="Montserrat"/>
            </a:endParaRPr>
          </a:p>
          <a:p>
            <a:pPr indent="0" lvl="0" marL="0" rtl="0" algn="ctr">
              <a:spcBef>
                <a:spcPts val="0"/>
              </a:spcBef>
              <a:spcAft>
                <a:spcPts val="0"/>
              </a:spcAft>
              <a:buNone/>
            </a:pPr>
            <a:r>
              <a:t/>
            </a:r>
            <a:endParaRPr b="1" sz="16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p:txBody>
      </p:sp>
      <p:sp>
        <p:nvSpPr>
          <p:cNvPr id="99" name="Google Shape;99;p13"/>
          <p:cNvSpPr/>
          <p:nvPr/>
        </p:nvSpPr>
        <p:spPr>
          <a:xfrm>
            <a:off x="6753987" y="938550"/>
            <a:ext cx="20355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I need to drag and drop something. </a:t>
            </a:r>
            <a:endParaRPr sz="1600">
              <a:latin typeface="Fredoka One"/>
              <a:ea typeface="Fredoka One"/>
              <a:cs typeface="Fredoka One"/>
              <a:sym typeface="Fredoka One"/>
            </a:endParaRPr>
          </a:p>
          <a:p>
            <a:pPr indent="0" lvl="0" marL="0" rtl="0" algn="l">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Click on the shape and hold down while moving your fingers to drag the shape wherever you want it to go.</a:t>
            </a:r>
            <a:endParaRPr sz="1600">
              <a:latin typeface="Fredoka One"/>
              <a:ea typeface="Fredoka One"/>
              <a:cs typeface="Fredoka One"/>
              <a:sym typeface="Fredoka One"/>
            </a:endParaRPr>
          </a:p>
        </p:txBody>
      </p:sp>
      <p:pic>
        <p:nvPicPr>
          <p:cNvPr id="100" name="Google Shape;100;p13"/>
          <p:cNvPicPr preferRelativeResize="0"/>
          <p:nvPr/>
        </p:nvPicPr>
        <p:blipFill rotWithShape="1">
          <a:blip r:embed="rId2">
            <a:alphaModFix/>
          </a:blip>
          <a:srcRect b="5455" l="0" r="25054" t="0"/>
          <a:stretch/>
        </p:blipFill>
        <p:spPr>
          <a:xfrm>
            <a:off x="2722911" y="3413881"/>
            <a:ext cx="1622000" cy="758375"/>
          </a:xfrm>
          <a:prstGeom prst="rect">
            <a:avLst/>
          </a:prstGeom>
          <a:noFill/>
          <a:ln>
            <a:noFill/>
          </a:ln>
        </p:spPr>
      </p:pic>
      <p:pic>
        <p:nvPicPr>
          <p:cNvPr id="101" name="Google Shape;101;p13"/>
          <p:cNvPicPr preferRelativeResize="0"/>
          <p:nvPr/>
        </p:nvPicPr>
        <p:blipFill rotWithShape="1">
          <a:blip r:embed="rId3">
            <a:alphaModFix/>
          </a:blip>
          <a:srcRect b="2267" l="0" r="5042" t="0"/>
          <a:stretch/>
        </p:blipFill>
        <p:spPr>
          <a:xfrm>
            <a:off x="642138" y="2867325"/>
            <a:ext cx="1622000" cy="1660964"/>
          </a:xfrm>
          <a:prstGeom prst="rect">
            <a:avLst/>
          </a:prstGeom>
          <a:noFill/>
          <a:ln>
            <a:noFill/>
          </a:ln>
        </p:spPr>
      </p:pic>
      <p:pic>
        <p:nvPicPr>
          <p:cNvPr id="102" name="Google Shape;102;p13"/>
          <p:cNvPicPr preferRelativeResize="0"/>
          <p:nvPr/>
        </p:nvPicPr>
        <p:blipFill rotWithShape="1">
          <a:blip r:embed="rId4">
            <a:alphaModFix/>
          </a:blip>
          <a:srcRect b="0" l="0" r="39382" t="0"/>
          <a:stretch/>
        </p:blipFill>
        <p:spPr>
          <a:xfrm>
            <a:off x="4799100" y="3413865"/>
            <a:ext cx="1622000" cy="758375"/>
          </a:xfrm>
          <a:prstGeom prst="rect">
            <a:avLst/>
          </a:prstGeom>
          <a:noFill/>
          <a:ln>
            <a:noFill/>
          </a:ln>
        </p:spPr>
      </p:pic>
      <p:pic>
        <p:nvPicPr>
          <p:cNvPr id="103" name="Google Shape;103;p13"/>
          <p:cNvPicPr preferRelativeResize="0"/>
          <p:nvPr/>
        </p:nvPicPr>
        <p:blipFill rotWithShape="1">
          <a:blip r:embed="rId5">
            <a:alphaModFix/>
          </a:blip>
          <a:srcRect b="238" l="0" r="0" t="228"/>
          <a:stretch/>
        </p:blipFill>
        <p:spPr>
          <a:xfrm>
            <a:off x="6772150" y="3413875"/>
            <a:ext cx="1931700" cy="7690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3">
  <p:cSld name="BLANK_1_3">
    <p:bg>
      <p:bgPr>
        <a:gradFill>
          <a:gsLst>
            <a:gs pos="0">
              <a:srgbClr val="FF9900"/>
            </a:gs>
            <a:gs pos="100000">
              <a:srgbClr val="FFD966"/>
            </a:gs>
          </a:gsLst>
          <a:lin ang="8100019" scaled="0"/>
        </a:gradFill>
      </p:bgPr>
    </p:bg>
    <p:spTree>
      <p:nvGrpSpPr>
        <p:cNvPr id="21" name="Shape 21"/>
        <p:cNvGrpSpPr/>
        <p:nvPr/>
      </p:nvGrpSpPr>
      <p:grpSpPr>
        <a:xfrm>
          <a:off x="0" y="0"/>
          <a:ext cx="0" cy="0"/>
          <a:chOff x="0" y="0"/>
          <a:chExt cx="0" cy="0"/>
        </a:xfrm>
      </p:grpSpPr>
      <p:sp>
        <p:nvSpPr>
          <p:cNvPr id="22" name="Google Shape;22;p3"/>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a:off x="845275" y="1301813"/>
            <a:ext cx="3679800" cy="2463600"/>
          </a:xfrm>
          <a:prstGeom prst="wedgeEllipseCallout">
            <a:avLst>
              <a:gd fmla="val -80076" name="adj1"/>
              <a:gd fmla="val 45147" name="adj2"/>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4" name="Google Shape;24;p3"/>
          <p:cNvSpPr txBox="1"/>
          <p:nvPr/>
        </p:nvSpPr>
        <p:spPr>
          <a:xfrm>
            <a:off x="1293325" y="1619710"/>
            <a:ext cx="2783700" cy="231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Montserrat"/>
                <a:ea typeface="Montserrat"/>
                <a:cs typeface="Montserrat"/>
                <a:sym typeface="Montserrat"/>
              </a:rPr>
              <a:t>Sometimes important facts and ideas show up in more than one story in a </a:t>
            </a:r>
            <a:r>
              <a:rPr i="1" lang="en" sz="1600">
                <a:latin typeface="Montserrat"/>
                <a:ea typeface="Montserrat"/>
                <a:cs typeface="Montserrat"/>
                <a:sym typeface="Montserrat"/>
              </a:rPr>
              <a:t>Storyworks</a:t>
            </a:r>
            <a:r>
              <a:rPr lang="en" sz="1600">
                <a:latin typeface="Montserrat"/>
                <a:ea typeface="Montserrat"/>
                <a:cs typeface="Montserrat"/>
                <a:sym typeface="Montserrat"/>
              </a:rPr>
              <a:t> issue.</a:t>
            </a:r>
            <a:r>
              <a:rPr lang="en" sz="1600">
                <a:latin typeface="Montserrat"/>
                <a:ea typeface="Montserrat"/>
                <a:cs typeface="Montserrat"/>
                <a:sym typeface="Montserrat"/>
              </a:rPr>
              <a:t> Let’s go on a scavenger hunt to find the connections in this issue!</a:t>
            </a:r>
            <a:endParaRPr sz="1600">
              <a:latin typeface="Montserrat"/>
              <a:ea typeface="Montserrat"/>
              <a:cs typeface="Montserrat"/>
              <a:sym typeface="Montserrat"/>
            </a:endParaRPr>
          </a:p>
        </p:txBody>
      </p:sp>
      <p:pic>
        <p:nvPicPr>
          <p:cNvPr descr="a dog sniffing the ground" id="25" name="Google Shape;25;p3"/>
          <p:cNvPicPr preferRelativeResize="0"/>
          <p:nvPr/>
        </p:nvPicPr>
        <p:blipFill>
          <a:blip r:embed="rId2">
            <a:alphaModFix/>
          </a:blip>
          <a:stretch>
            <a:fillRect/>
          </a:stretch>
        </p:blipFill>
        <p:spPr>
          <a:xfrm flipH="1">
            <a:off x="4938375" y="2481775"/>
            <a:ext cx="2538150" cy="1903600"/>
          </a:xfrm>
          <a:prstGeom prst="rect">
            <a:avLst/>
          </a:prstGeom>
          <a:noFill/>
          <a:ln>
            <a:noFill/>
          </a:ln>
        </p:spPr>
      </p:pic>
      <p:sp>
        <p:nvSpPr>
          <p:cNvPr id="26" name="Google Shape;26;p3"/>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Searching for Connections</a:t>
            </a:r>
            <a:endParaRPr b="1" sz="3800">
              <a:solidFill>
                <a:srgbClr val="FF9900"/>
              </a:solidFill>
              <a:latin typeface="Comfortaa"/>
              <a:ea typeface="Comfortaa"/>
              <a:cs typeface="Comfortaa"/>
              <a:sym typeface="Comfortaa"/>
            </a:endParaRPr>
          </a:p>
        </p:txBody>
      </p:sp>
      <p:sp>
        <p:nvSpPr>
          <p:cNvPr id="27" name="Google Shape;27;p3"/>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3 1">
  <p:cSld name="BLANK_1_1_1_1_1_1_3_1">
    <p:bg>
      <p:bgPr>
        <a:gradFill>
          <a:gsLst>
            <a:gs pos="0">
              <a:srgbClr val="FF9900"/>
            </a:gs>
            <a:gs pos="100000">
              <a:srgbClr val="FFD966"/>
            </a:gs>
          </a:gsLst>
          <a:lin ang="8100019" scaled="0"/>
        </a:gradFill>
      </p:bgPr>
    </p:bg>
    <p:spTree>
      <p:nvGrpSpPr>
        <p:cNvPr id="28" name="Shape 28"/>
        <p:cNvGrpSpPr/>
        <p:nvPr/>
      </p:nvGrpSpPr>
      <p:grpSpPr>
        <a:xfrm>
          <a:off x="0" y="0"/>
          <a:ext cx="0" cy="0"/>
          <a:chOff x="0" y="0"/>
          <a:chExt cx="0" cy="0"/>
        </a:xfrm>
      </p:grpSpPr>
      <p:sp>
        <p:nvSpPr>
          <p:cNvPr id="29" name="Google Shape;29;p4"/>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nvSpPr>
        <p:spPr>
          <a:xfrm>
            <a:off x="997425" y="894525"/>
            <a:ext cx="7181400" cy="17112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2400">
                <a:latin typeface="Montserrat"/>
                <a:ea typeface="Montserrat"/>
                <a:cs typeface="Montserrat"/>
                <a:sym typeface="Montserrat"/>
              </a:rPr>
              <a:t>🔎 </a:t>
            </a:r>
            <a:r>
              <a:rPr lang="en" sz="1800">
                <a:latin typeface="Montserrat"/>
                <a:ea typeface="Montserrat"/>
                <a:cs typeface="Montserrat"/>
                <a:sym typeface="Montserrat"/>
              </a:rPr>
              <a:t>  </a:t>
            </a:r>
            <a:r>
              <a:rPr lang="en" sz="1600">
                <a:latin typeface="Montserrat"/>
                <a:ea typeface="Montserrat"/>
                <a:cs typeface="Montserrat"/>
                <a:sym typeface="Montserrat"/>
              </a:rPr>
              <a:t>This issue’s “</a:t>
            </a:r>
            <a:r>
              <a:rPr lang="en" sz="1600" u="sng">
                <a:solidFill>
                  <a:srgbClr val="0000FF"/>
                </a:solidFill>
                <a:latin typeface="Montserrat"/>
                <a:ea typeface="Montserrat"/>
                <a:cs typeface="Montserrat"/>
                <a:sym typeface="Montserrat"/>
              </a:rPr>
              <a:t>Root Power!</a:t>
            </a:r>
            <a:r>
              <a:rPr lang="en" sz="1600">
                <a:latin typeface="Montserrat"/>
                <a:ea typeface="Montserrat"/>
                <a:cs typeface="Montserrat"/>
                <a:sym typeface="Montserrat"/>
              </a:rPr>
              <a:t>” features the Latin root </a:t>
            </a:r>
            <a:r>
              <a:rPr i="1" lang="en" sz="1600">
                <a:latin typeface="Montserrat"/>
                <a:ea typeface="Montserrat"/>
                <a:cs typeface="Montserrat"/>
                <a:sym typeface="Montserrat"/>
              </a:rPr>
              <a:t>cred</a:t>
            </a:r>
            <a:r>
              <a:rPr lang="en" sz="1600">
                <a:latin typeface="Montserrat"/>
                <a:ea typeface="Montserrat"/>
                <a:cs typeface="Montserrat"/>
                <a:sym typeface="Montserrat"/>
              </a:rPr>
              <a:t>, which means </a:t>
            </a:r>
            <a:r>
              <a:rPr i="1" lang="en" sz="1600">
                <a:latin typeface="Montserrat"/>
                <a:ea typeface="Montserrat"/>
                <a:cs typeface="Montserrat"/>
                <a:sym typeface="Montserrat"/>
              </a:rPr>
              <a:t>believe</a:t>
            </a:r>
            <a:r>
              <a:rPr lang="en" sz="1600">
                <a:latin typeface="Montserrat"/>
                <a:ea typeface="Montserrat"/>
                <a:cs typeface="Montserrat"/>
                <a:sym typeface="Montserrat"/>
              </a:rPr>
              <a:t> or </a:t>
            </a:r>
            <a:r>
              <a:rPr i="1" lang="en" sz="1600">
                <a:latin typeface="Montserrat"/>
                <a:ea typeface="Montserrat"/>
                <a:cs typeface="Montserrat"/>
                <a:sym typeface="Montserrat"/>
              </a:rPr>
              <a:t>trust</a:t>
            </a:r>
            <a:r>
              <a:rPr lang="en" sz="1600">
                <a:latin typeface="Montserrat"/>
                <a:ea typeface="Montserrat"/>
                <a:cs typeface="Montserrat"/>
                <a:sym typeface="Montserrat"/>
              </a:rPr>
              <a:t>. Can you find a word with the root </a:t>
            </a:r>
            <a:r>
              <a:rPr i="1" lang="en" sz="1600">
                <a:latin typeface="Montserrat"/>
                <a:ea typeface="Montserrat"/>
                <a:cs typeface="Montserrat"/>
                <a:sym typeface="Montserrat"/>
              </a:rPr>
              <a:t>cred</a:t>
            </a:r>
            <a:r>
              <a:rPr lang="en" sz="1600">
                <a:latin typeface="Montserrat"/>
                <a:ea typeface="Montserrat"/>
                <a:cs typeface="Montserrat"/>
                <a:sym typeface="Montserrat"/>
              </a:rPr>
              <a:t> in the two stories listed below? </a:t>
            </a:r>
            <a:r>
              <a:rPr lang="en" sz="1600">
                <a:latin typeface="Montserrat"/>
                <a:ea typeface="Montserrat"/>
                <a:cs typeface="Montserrat"/>
                <a:sym typeface="Montserrat"/>
              </a:rPr>
              <a:t>Write the words you find</a:t>
            </a:r>
            <a:r>
              <a:rPr lang="en" sz="1600">
                <a:latin typeface="Montserrat"/>
                <a:ea typeface="Montserrat"/>
                <a:cs typeface="Montserrat"/>
                <a:sym typeface="Montserrat"/>
              </a:rPr>
              <a:t>. </a:t>
            </a:r>
            <a:endParaRPr sz="1600">
              <a:latin typeface="Montserrat"/>
              <a:ea typeface="Montserrat"/>
              <a:cs typeface="Montserrat"/>
              <a:sym typeface="Montserrat"/>
            </a:endParaRPr>
          </a:p>
        </p:txBody>
      </p:sp>
      <p:sp>
        <p:nvSpPr>
          <p:cNvPr id="31" name="Google Shape;31;p4"/>
          <p:cNvSpPr txBox="1"/>
          <p:nvPr/>
        </p:nvSpPr>
        <p:spPr>
          <a:xfrm>
            <a:off x="997425" y="2384150"/>
            <a:ext cx="5292900" cy="21885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lnSpc>
                <a:spcPct val="150000"/>
              </a:lnSpc>
              <a:spcBef>
                <a:spcPts val="0"/>
              </a:spcBef>
              <a:spcAft>
                <a:spcPts val="0"/>
              </a:spcAft>
              <a:buNone/>
            </a:pPr>
            <a:r>
              <a:rPr lang="en" sz="1800">
                <a:latin typeface="Fredoka One"/>
                <a:ea typeface="Fredoka One"/>
                <a:cs typeface="Fredoka One"/>
                <a:sym typeface="Fredoka One"/>
              </a:rPr>
              <a:t>💡 Mini Read: “Who’s Looking at You?”</a:t>
            </a:r>
            <a:endParaRPr sz="1800">
              <a:latin typeface="Fredoka One"/>
              <a:ea typeface="Fredoka One"/>
              <a:cs typeface="Fredoka One"/>
              <a:sym typeface="Fredoka One"/>
            </a:endParaRPr>
          </a:p>
          <a:p>
            <a:pPr indent="0" lvl="0" marL="0" rtl="0" algn="l">
              <a:lnSpc>
                <a:spcPct val="150000"/>
              </a:lnSpc>
              <a:spcBef>
                <a:spcPts val="0"/>
              </a:spcBef>
              <a:spcAft>
                <a:spcPts val="0"/>
              </a:spcAft>
              <a:buNone/>
            </a:pPr>
            <a:br>
              <a:rPr lang="en" sz="700">
                <a:latin typeface="Fredoka One"/>
                <a:ea typeface="Fredoka One"/>
                <a:cs typeface="Fredoka One"/>
                <a:sym typeface="Fredoka One"/>
              </a:rPr>
            </a:br>
            <a:endParaRPr sz="700">
              <a:latin typeface="Fredoka One"/>
              <a:ea typeface="Fredoka One"/>
              <a:cs typeface="Fredoka One"/>
              <a:sym typeface="Fredoka One"/>
            </a:endParaRPr>
          </a:p>
          <a:p>
            <a:pPr indent="0" lvl="0" marL="0" rtl="0" algn="l">
              <a:lnSpc>
                <a:spcPct val="150000"/>
              </a:lnSpc>
              <a:spcBef>
                <a:spcPts val="0"/>
              </a:spcBef>
              <a:spcAft>
                <a:spcPts val="0"/>
              </a:spcAft>
              <a:buNone/>
            </a:pPr>
            <a:r>
              <a:t/>
            </a:r>
            <a:endParaRPr sz="700">
              <a:latin typeface="Fredoka One"/>
              <a:ea typeface="Fredoka One"/>
              <a:cs typeface="Fredoka One"/>
              <a:sym typeface="Fredoka One"/>
            </a:endParaRPr>
          </a:p>
          <a:p>
            <a:pPr indent="0" lvl="0" marL="0" rtl="0" algn="l">
              <a:lnSpc>
                <a:spcPct val="150000"/>
              </a:lnSpc>
              <a:spcBef>
                <a:spcPts val="0"/>
              </a:spcBef>
              <a:spcAft>
                <a:spcPts val="0"/>
              </a:spcAft>
              <a:buNone/>
            </a:pPr>
            <a:r>
              <a:rPr lang="en" sz="1800">
                <a:latin typeface="Fredoka One"/>
                <a:ea typeface="Fredoka One"/>
                <a:cs typeface="Fredoka One"/>
                <a:sym typeface="Fredoka One"/>
              </a:rPr>
              <a:t>💡 Nonfiction: “White Death”</a:t>
            </a:r>
            <a:endParaRPr sz="1800">
              <a:latin typeface="Fredoka One"/>
              <a:ea typeface="Fredoka One"/>
              <a:cs typeface="Fredoka One"/>
              <a:sym typeface="Fredoka One"/>
            </a:endParaRPr>
          </a:p>
          <a:p>
            <a:pPr indent="0" lvl="0" marL="0" rtl="0" algn="l">
              <a:lnSpc>
                <a:spcPct val="150000"/>
              </a:lnSpc>
              <a:spcBef>
                <a:spcPts val="0"/>
              </a:spcBef>
              <a:spcAft>
                <a:spcPts val="0"/>
              </a:spcAft>
              <a:buNone/>
            </a:pPr>
            <a:r>
              <a:t/>
            </a:r>
            <a:endParaRPr sz="1100">
              <a:latin typeface="Fredoka One"/>
              <a:ea typeface="Fredoka One"/>
              <a:cs typeface="Fredoka One"/>
              <a:sym typeface="Fredoka One"/>
            </a:endParaRPr>
          </a:p>
          <a:p>
            <a:pPr indent="0" lvl="0" marL="0" rtl="0" algn="l">
              <a:lnSpc>
                <a:spcPct val="150000"/>
              </a:lnSpc>
              <a:spcBef>
                <a:spcPts val="0"/>
              </a:spcBef>
              <a:spcAft>
                <a:spcPts val="0"/>
              </a:spcAft>
              <a:buNone/>
            </a:pPr>
            <a:br>
              <a:rPr lang="en" sz="700">
                <a:latin typeface="Fredoka One"/>
                <a:ea typeface="Fredoka One"/>
                <a:cs typeface="Fredoka One"/>
                <a:sym typeface="Fredoka One"/>
              </a:rPr>
            </a:br>
            <a:r>
              <a:rPr lang="en" sz="1100">
                <a:latin typeface="Fredoka One"/>
                <a:ea typeface="Fredoka One"/>
                <a:cs typeface="Fredoka One"/>
                <a:sym typeface="Fredoka One"/>
              </a:rPr>
              <a:t>	   </a:t>
            </a:r>
            <a:r>
              <a:rPr lang="en" sz="1100">
                <a:latin typeface="Montserrat"/>
                <a:ea typeface="Montserrat"/>
                <a:cs typeface="Montserrat"/>
                <a:sym typeface="Montserrat"/>
              </a:rPr>
              <a:t>HINT: Look at the section “A Horrible Wound”</a:t>
            </a:r>
            <a:endParaRPr sz="1100">
              <a:latin typeface="Montserrat"/>
              <a:ea typeface="Montserrat"/>
              <a:cs typeface="Montserrat"/>
              <a:sym typeface="Montserrat"/>
            </a:endParaRPr>
          </a:p>
          <a:p>
            <a:pPr indent="0" lvl="0" marL="0" rtl="0" algn="l">
              <a:lnSpc>
                <a:spcPct val="150000"/>
              </a:lnSpc>
              <a:spcBef>
                <a:spcPts val="0"/>
              </a:spcBef>
              <a:spcAft>
                <a:spcPts val="0"/>
              </a:spcAft>
              <a:buNone/>
            </a:pPr>
            <a:br>
              <a:rPr lang="en" sz="700">
                <a:latin typeface="Fredoka One"/>
                <a:ea typeface="Fredoka One"/>
                <a:cs typeface="Fredoka One"/>
                <a:sym typeface="Fredoka One"/>
              </a:rPr>
            </a:br>
            <a:endParaRPr sz="1800">
              <a:latin typeface="Fredoka One"/>
              <a:ea typeface="Fredoka One"/>
              <a:cs typeface="Fredoka One"/>
              <a:sym typeface="Fredoka One"/>
            </a:endParaRPr>
          </a:p>
          <a:p>
            <a:pPr indent="0" lvl="0" marL="0" rtl="0" algn="l">
              <a:lnSpc>
                <a:spcPct val="150000"/>
              </a:lnSpc>
              <a:spcBef>
                <a:spcPts val="0"/>
              </a:spcBef>
              <a:spcAft>
                <a:spcPts val="0"/>
              </a:spcAft>
              <a:buNone/>
            </a:pPr>
            <a:r>
              <a:t/>
            </a:r>
            <a:endParaRPr sz="1800">
              <a:latin typeface="Fredoka One"/>
              <a:ea typeface="Fredoka One"/>
              <a:cs typeface="Fredoka One"/>
              <a:sym typeface="Fredoka One"/>
            </a:endParaRPr>
          </a:p>
        </p:txBody>
      </p:sp>
      <p:pic>
        <p:nvPicPr>
          <p:cNvPr descr="a kid looking through a telescope" id="32" name="Google Shape;32;p4"/>
          <p:cNvPicPr preferRelativeResize="0"/>
          <p:nvPr/>
        </p:nvPicPr>
        <p:blipFill>
          <a:blip r:embed="rId2">
            <a:alphaModFix/>
          </a:blip>
          <a:stretch>
            <a:fillRect/>
          </a:stretch>
        </p:blipFill>
        <p:spPr>
          <a:xfrm flipH="1">
            <a:off x="6738442" y="2880175"/>
            <a:ext cx="1048836" cy="1442150"/>
          </a:xfrm>
          <a:prstGeom prst="rect">
            <a:avLst/>
          </a:prstGeom>
          <a:noFill/>
          <a:ln>
            <a:noFill/>
          </a:ln>
        </p:spPr>
      </p:pic>
      <p:sp>
        <p:nvSpPr>
          <p:cNvPr id="33" name="Google Shape;33;p4"/>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
        <p:nvSpPr>
          <p:cNvPr id="34" name="Google Shape;34;p4"/>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35" name="Google Shape;35;p4"/>
          <p:cNvSpPr/>
          <p:nvPr/>
        </p:nvSpPr>
        <p:spPr>
          <a:xfrm rot="-5400000">
            <a:off x="1404837" y="4097325"/>
            <a:ext cx="231000" cy="2190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p:cSld name="BLANK_1_1_1_1_1_1_3_3">
    <p:bg>
      <p:bgPr>
        <a:gradFill>
          <a:gsLst>
            <a:gs pos="0">
              <a:srgbClr val="FF9900"/>
            </a:gs>
            <a:gs pos="100000">
              <a:srgbClr val="FFD966"/>
            </a:gs>
          </a:gsLst>
          <a:lin ang="8100019" scaled="0"/>
        </a:gradFill>
      </p:bgPr>
    </p:bg>
    <p:spTree>
      <p:nvGrpSpPr>
        <p:cNvPr id="36" name="Shape 36"/>
        <p:cNvGrpSpPr/>
        <p:nvPr/>
      </p:nvGrpSpPr>
      <p:grpSpPr>
        <a:xfrm>
          <a:off x="0" y="0"/>
          <a:ext cx="0" cy="0"/>
          <a:chOff x="0" y="0"/>
          <a:chExt cx="0" cy="0"/>
        </a:xfrm>
      </p:grpSpPr>
      <p:sp>
        <p:nvSpPr>
          <p:cNvPr id="37" name="Google Shape;37;p5"/>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txBox="1"/>
          <p:nvPr/>
        </p:nvSpPr>
        <p:spPr>
          <a:xfrm>
            <a:off x="777000" y="1123125"/>
            <a:ext cx="7590000" cy="13371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2400">
                <a:latin typeface="Lato"/>
                <a:ea typeface="Lato"/>
                <a:cs typeface="Lato"/>
                <a:sym typeface="Lato"/>
              </a:rPr>
              <a:t>🔎 </a:t>
            </a:r>
            <a:r>
              <a:rPr lang="en" sz="1800">
                <a:latin typeface="Lato"/>
                <a:ea typeface="Lato"/>
                <a:cs typeface="Lato"/>
                <a:sym typeface="Lato"/>
              </a:rPr>
              <a:t>  </a:t>
            </a:r>
            <a:r>
              <a:rPr lang="en" sz="1600">
                <a:latin typeface="Montserrat"/>
                <a:ea typeface="Montserrat"/>
                <a:cs typeface="Montserrat"/>
                <a:sym typeface="Montserrat"/>
              </a:rPr>
              <a:t>This issue’s paired texts “</a:t>
            </a:r>
            <a:r>
              <a:rPr lang="en" sz="1600" u="sng">
                <a:solidFill>
                  <a:srgbClr val="0000FF"/>
                </a:solidFill>
                <a:latin typeface="Montserrat"/>
                <a:ea typeface="Montserrat"/>
                <a:cs typeface="Montserrat"/>
                <a:sym typeface="Montserrat"/>
              </a:rPr>
              <a:t>Jeans Take Over</a:t>
            </a:r>
            <a:r>
              <a:rPr lang="en" sz="1600">
                <a:latin typeface="Montserrat"/>
                <a:ea typeface="Montserrat"/>
                <a:cs typeface="Montserrat"/>
                <a:sym typeface="Montserrat"/>
              </a:rPr>
              <a:t>” and “</a:t>
            </a:r>
            <a:r>
              <a:rPr lang="en" sz="1600" u="sng">
                <a:solidFill>
                  <a:srgbClr val="0000FF"/>
                </a:solidFill>
                <a:latin typeface="Montserrat"/>
                <a:ea typeface="Montserrat"/>
                <a:cs typeface="Montserrat"/>
                <a:sym typeface="Montserrat"/>
              </a:rPr>
              <a:t>Sneaker Nation</a:t>
            </a:r>
            <a:r>
              <a:rPr lang="en" sz="1600">
                <a:latin typeface="Montserrat"/>
                <a:ea typeface="Montserrat"/>
                <a:cs typeface="Montserrat"/>
                <a:sym typeface="Montserrat"/>
              </a:rPr>
              <a:t>” are about jeans and sneakers. What is Kordell wearing in this issue’s fiction story, “</a:t>
            </a:r>
            <a:r>
              <a:rPr lang="en" sz="1600" u="sng">
                <a:solidFill>
                  <a:srgbClr val="0000FF"/>
                </a:solidFill>
                <a:latin typeface="Montserrat"/>
                <a:ea typeface="Montserrat"/>
                <a:cs typeface="Montserrat"/>
                <a:sym typeface="Montserrat"/>
              </a:rPr>
              <a:t>The Definition of Cool</a:t>
            </a:r>
            <a:r>
              <a:rPr lang="en" sz="1600">
                <a:latin typeface="Montserrat"/>
                <a:ea typeface="Montserrat"/>
                <a:cs typeface="Montserrat"/>
                <a:sym typeface="Montserrat"/>
              </a:rPr>
              <a:t>”? Based on the paired texts, why might Kordell have chosen to dress that way at a concert?</a:t>
            </a:r>
            <a:endParaRPr sz="1600">
              <a:latin typeface="Montserrat"/>
              <a:ea typeface="Montserrat"/>
              <a:cs typeface="Montserrat"/>
              <a:sym typeface="Montserrat"/>
            </a:endParaRPr>
          </a:p>
        </p:txBody>
      </p:sp>
      <p:sp>
        <p:nvSpPr>
          <p:cNvPr id="39" name="Google Shape;39;p5"/>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
        <p:nvSpPr>
          <p:cNvPr id="40" name="Google Shape;40;p5"/>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cxnSp>
        <p:nvCxnSpPr>
          <p:cNvPr id="41" name="Google Shape;41;p5"/>
          <p:cNvCxnSpPr/>
          <p:nvPr/>
        </p:nvCxnSpPr>
        <p:spPr>
          <a:xfrm>
            <a:off x="1011050" y="3220500"/>
            <a:ext cx="6888600" cy="0"/>
          </a:xfrm>
          <a:prstGeom prst="straightConnector1">
            <a:avLst/>
          </a:prstGeom>
          <a:noFill/>
          <a:ln cap="flat" cmpd="sng" w="28575">
            <a:solidFill>
              <a:schemeClr val="lt1"/>
            </a:solidFill>
            <a:prstDash val="solid"/>
            <a:round/>
            <a:headEnd len="med" w="med" type="none"/>
            <a:tailEnd len="med" w="med" type="none"/>
          </a:ln>
        </p:spPr>
      </p:cxnSp>
      <p:cxnSp>
        <p:nvCxnSpPr>
          <p:cNvPr id="42" name="Google Shape;42;p5"/>
          <p:cNvCxnSpPr/>
          <p:nvPr/>
        </p:nvCxnSpPr>
        <p:spPr>
          <a:xfrm>
            <a:off x="1011050" y="3972875"/>
            <a:ext cx="6888600" cy="0"/>
          </a:xfrm>
          <a:prstGeom prst="straightConnector1">
            <a:avLst/>
          </a:prstGeom>
          <a:noFill/>
          <a:ln cap="flat" cmpd="sng" w="28575">
            <a:solidFill>
              <a:schemeClr val="lt1"/>
            </a:solidFill>
            <a:prstDash val="solid"/>
            <a:round/>
            <a:headEnd len="med" w="med" type="none"/>
            <a:tailEnd len="med" w="med" type="none"/>
          </a:ln>
        </p:spPr>
      </p:cxnSp>
      <p:sp>
        <p:nvSpPr>
          <p:cNvPr id="43" name="Google Shape;43;p5"/>
          <p:cNvSpPr txBox="1"/>
          <p:nvPr/>
        </p:nvSpPr>
        <p:spPr>
          <a:xfrm>
            <a:off x="997425" y="2570113"/>
            <a:ext cx="7181400" cy="21141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lang="en" sz="1800">
                <a:latin typeface="Fredoka One"/>
                <a:ea typeface="Fredoka One"/>
                <a:cs typeface="Fredoka One"/>
                <a:sym typeface="Fredoka One"/>
              </a:rPr>
              <a:t>💡</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1">
  <p:cSld name="BLANK_1_1_1_1_1_1_3_3_1">
    <p:bg>
      <p:bgPr>
        <a:gradFill>
          <a:gsLst>
            <a:gs pos="0">
              <a:srgbClr val="FF9900"/>
            </a:gs>
            <a:gs pos="100000">
              <a:srgbClr val="FFD966"/>
            </a:gs>
          </a:gsLst>
          <a:lin ang="8100019" scaled="0"/>
        </a:gradFill>
      </p:bgPr>
    </p:bg>
    <p:spTree>
      <p:nvGrpSpPr>
        <p:cNvPr id="44" name="Shape 44"/>
        <p:cNvGrpSpPr/>
        <p:nvPr/>
      </p:nvGrpSpPr>
      <p:grpSpPr>
        <a:xfrm>
          <a:off x="0" y="0"/>
          <a:ext cx="0" cy="0"/>
          <a:chOff x="0" y="0"/>
          <a:chExt cx="0" cy="0"/>
        </a:xfrm>
      </p:grpSpPr>
      <p:sp>
        <p:nvSpPr>
          <p:cNvPr id="45" name="Google Shape;45;p6"/>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txBox="1"/>
          <p:nvPr/>
        </p:nvSpPr>
        <p:spPr>
          <a:xfrm>
            <a:off x="997425" y="1199325"/>
            <a:ext cx="7181400" cy="13371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2400">
                <a:latin typeface="Lato"/>
                <a:ea typeface="Lato"/>
                <a:cs typeface="Lato"/>
                <a:sym typeface="Lato"/>
              </a:rPr>
              <a:t>🔎 </a:t>
            </a:r>
            <a:r>
              <a:rPr lang="en" sz="1800">
                <a:latin typeface="Lato"/>
                <a:ea typeface="Lato"/>
                <a:cs typeface="Lato"/>
                <a:sym typeface="Lato"/>
              </a:rPr>
              <a:t>  </a:t>
            </a:r>
            <a:r>
              <a:rPr lang="en" sz="1600">
                <a:latin typeface="Montserrat"/>
                <a:ea typeface="Montserrat"/>
                <a:cs typeface="Montserrat"/>
                <a:sym typeface="Montserrat"/>
              </a:rPr>
              <a:t>This</a:t>
            </a:r>
            <a:r>
              <a:rPr lang="en" sz="1600">
                <a:latin typeface="Montserrat"/>
                <a:ea typeface="Montserrat"/>
                <a:cs typeface="Montserrat"/>
                <a:sym typeface="Montserrat"/>
              </a:rPr>
              <a:t> issue has several stories about a person facing a difficult and scary situation. Below, list the names of two of the people and the story in which each one appears. </a:t>
            </a:r>
            <a:endParaRPr sz="1600">
              <a:latin typeface="Montserrat"/>
              <a:ea typeface="Montserrat"/>
              <a:cs typeface="Montserrat"/>
              <a:sym typeface="Montserrat"/>
            </a:endParaRPr>
          </a:p>
        </p:txBody>
      </p:sp>
      <p:sp>
        <p:nvSpPr>
          <p:cNvPr id="47" name="Google Shape;47;p6"/>
          <p:cNvSpPr txBox="1"/>
          <p:nvPr/>
        </p:nvSpPr>
        <p:spPr>
          <a:xfrm>
            <a:off x="997425" y="2688825"/>
            <a:ext cx="7181400" cy="17832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lang="en" sz="1800">
                <a:latin typeface="Fredoka One"/>
                <a:ea typeface="Fredoka One"/>
                <a:cs typeface="Fredoka One"/>
                <a:sym typeface="Fredoka One"/>
              </a:rPr>
              <a:t>💡 Person 1: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rPr lang="en" sz="1800">
                <a:latin typeface="Fredoka One"/>
                <a:ea typeface="Fredoka One"/>
                <a:cs typeface="Fredoka One"/>
                <a:sym typeface="Fredoka One"/>
              </a:rPr>
              <a:t>💡 Person 2:</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p:txBody>
      </p:sp>
      <p:sp>
        <p:nvSpPr>
          <p:cNvPr id="48" name="Google Shape;48;p6"/>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
        <p:nvSpPr>
          <p:cNvPr id="49" name="Google Shape;49;p6"/>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1 2">
  <p:cSld name="BLANK_1_1_1_1_1_1_3_2_2">
    <p:bg>
      <p:bgPr>
        <a:gradFill>
          <a:gsLst>
            <a:gs pos="0">
              <a:srgbClr val="FF9900"/>
            </a:gs>
            <a:gs pos="100000">
              <a:srgbClr val="FFD966"/>
            </a:gs>
          </a:gsLst>
          <a:lin ang="8100019" scaled="0"/>
        </a:gradFill>
      </p:bgPr>
    </p:bg>
    <p:spTree>
      <p:nvGrpSpPr>
        <p:cNvPr id="50" name="Shape 50"/>
        <p:cNvGrpSpPr/>
        <p:nvPr/>
      </p:nvGrpSpPr>
      <p:grpSpPr>
        <a:xfrm>
          <a:off x="0" y="0"/>
          <a:ext cx="0" cy="0"/>
          <a:chOff x="0" y="0"/>
          <a:chExt cx="0" cy="0"/>
        </a:xfrm>
      </p:grpSpPr>
      <p:sp>
        <p:nvSpPr>
          <p:cNvPr id="51" name="Google Shape;51;p7"/>
          <p:cNvSpPr/>
          <p:nvPr/>
        </p:nvSpPr>
        <p:spPr>
          <a:xfrm>
            <a:off x="44235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txBox="1"/>
          <p:nvPr>
            <p:ph idx="12" type="sldNum"/>
          </p:nvPr>
        </p:nvSpPr>
        <p:spPr>
          <a:xfrm>
            <a:off x="8490250" y="4681009"/>
            <a:ext cx="5484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7"/>
          <p:cNvSpPr txBox="1"/>
          <p:nvPr/>
        </p:nvSpPr>
        <p:spPr>
          <a:xfrm>
            <a:off x="997425" y="1351725"/>
            <a:ext cx="7181400" cy="7113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2400">
                <a:latin typeface="Lato"/>
                <a:ea typeface="Lato"/>
                <a:cs typeface="Lato"/>
                <a:sym typeface="Lato"/>
              </a:rPr>
              <a:t>🔎 </a:t>
            </a:r>
            <a:r>
              <a:rPr lang="en" sz="1800">
                <a:latin typeface="Lato"/>
                <a:ea typeface="Lato"/>
                <a:cs typeface="Lato"/>
                <a:sym typeface="Lato"/>
              </a:rPr>
              <a:t>  </a:t>
            </a:r>
            <a:r>
              <a:rPr lang="en" sz="1600">
                <a:latin typeface="Montserrat"/>
                <a:ea typeface="Montserrat"/>
                <a:cs typeface="Montserrat"/>
                <a:sym typeface="Montserrat"/>
              </a:rPr>
              <a:t>What kind of clothes are considered cool in the two stories you listed in the previous slide? </a:t>
            </a:r>
            <a:endParaRPr sz="1500">
              <a:latin typeface="Montserrat"/>
              <a:ea typeface="Montserrat"/>
              <a:cs typeface="Montserrat"/>
              <a:sym typeface="Montserrat"/>
            </a:endParaRPr>
          </a:p>
        </p:txBody>
      </p:sp>
      <p:sp>
        <p:nvSpPr>
          <p:cNvPr id="54" name="Google Shape;54;p7"/>
          <p:cNvSpPr txBox="1"/>
          <p:nvPr/>
        </p:nvSpPr>
        <p:spPr>
          <a:xfrm>
            <a:off x="997425" y="2257350"/>
            <a:ext cx="2880300" cy="2214900"/>
          </a:xfrm>
          <a:prstGeom prst="rect">
            <a:avLst/>
          </a:prstGeom>
          <a:solidFill>
            <a:srgbClr val="FFF2CC"/>
          </a:solid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1800">
                <a:latin typeface="Fredoka One"/>
                <a:ea typeface="Fredoka One"/>
                <a:cs typeface="Fredoka One"/>
                <a:sym typeface="Fredoka One"/>
              </a:rPr>
              <a:t>💡 #1:</a:t>
            </a:r>
            <a:endParaRPr sz="1800">
              <a:latin typeface="Fredoka One"/>
              <a:ea typeface="Fredoka One"/>
              <a:cs typeface="Fredoka One"/>
              <a:sym typeface="Fredoka One"/>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
        <p:nvSpPr>
          <p:cNvPr id="55" name="Google Shape;55;p7"/>
          <p:cNvSpPr txBox="1"/>
          <p:nvPr/>
        </p:nvSpPr>
        <p:spPr>
          <a:xfrm>
            <a:off x="4734225" y="2257350"/>
            <a:ext cx="3444600" cy="2214900"/>
          </a:xfrm>
          <a:prstGeom prst="rect">
            <a:avLst/>
          </a:prstGeom>
          <a:solidFill>
            <a:srgbClr val="FFF2CC"/>
          </a:solid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1800">
                <a:latin typeface="Fredoka One"/>
                <a:ea typeface="Fredoka One"/>
                <a:cs typeface="Fredoka One"/>
                <a:sym typeface="Fredoka One"/>
              </a:rPr>
              <a:t>💡 #2: </a:t>
            </a:r>
            <a:endParaRPr sz="1800">
              <a:latin typeface="Fredoka One"/>
              <a:ea typeface="Fredoka One"/>
              <a:cs typeface="Fredoka One"/>
              <a:sym typeface="Fredoka One"/>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
        <p:nvSpPr>
          <p:cNvPr id="56" name="Google Shape;56;p7"/>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1 2 1">
  <p:cSld name="BLANK_1_1_1_1_1_1_3_2_2_1">
    <p:bg>
      <p:bgPr>
        <a:gradFill>
          <a:gsLst>
            <a:gs pos="0">
              <a:srgbClr val="FF9900"/>
            </a:gs>
            <a:gs pos="100000">
              <a:srgbClr val="FFD966"/>
            </a:gs>
          </a:gsLst>
          <a:lin ang="8100019" scaled="0"/>
        </a:gradFill>
      </p:bgPr>
    </p:bg>
    <p:spTree>
      <p:nvGrpSpPr>
        <p:cNvPr id="57" name="Shape 57"/>
        <p:cNvGrpSpPr/>
        <p:nvPr/>
      </p:nvGrpSpPr>
      <p:grpSpPr>
        <a:xfrm>
          <a:off x="0" y="0"/>
          <a:ext cx="0" cy="0"/>
          <a:chOff x="0" y="0"/>
          <a:chExt cx="0" cy="0"/>
        </a:xfrm>
      </p:grpSpPr>
      <p:sp>
        <p:nvSpPr>
          <p:cNvPr id="58" name="Google Shape;58;p8"/>
          <p:cNvSpPr/>
          <p:nvPr/>
        </p:nvSpPr>
        <p:spPr>
          <a:xfrm>
            <a:off x="44235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txBox="1"/>
          <p:nvPr>
            <p:ph idx="12" type="sldNum"/>
          </p:nvPr>
        </p:nvSpPr>
        <p:spPr>
          <a:xfrm>
            <a:off x="8490250" y="4681009"/>
            <a:ext cx="5484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nvSpPr>
        <p:spPr>
          <a:xfrm>
            <a:off x="997425" y="1351725"/>
            <a:ext cx="7181400" cy="7113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2400">
                <a:latin typeface="Lato"/>
                <a:ea typeface="Lato"/>
                <a:cs typeface="Lato"/>
                <a:sym typeface="Lato"/>
              </a:rPr>
              <a:t>🔎 </a:t>
            </a:r>
            <a:r>
              <a:rPr lang="en" sz="1800">
                <a:latin typeface="Lato"/>
                <a:ea typeface="Lato"/>
                <a:cs typeface="Lato"/>
                <a:sym typeface="Lato"/>
              </a:rPr>
              <a:t>  </a:t>
            </a:r>
            <a:r>
              <a:rPr lang="en" sz="1600">
                <a:latin typeface="Montserrat"/>
                <a:ea typeface="Montserrat"/>
                <a:cs typeface="Montserrat"/>
                <a:sym typeface="Montserrat"/>
              </a:rPr>
              <a:t>What difficulties did the two people you listed in the </a:t>
            </a:r>
            <a:br>
              <a:rPr lang="en" sz="1600">
                <a:latin typeface="Montserrat"/>
                <a:ea typeface="Montserrat"/>
                <a:cs typeface="Montserrat"/>
                <a:sym typeface="Montserrat"/>
              </a:rPr>
            </a:br>
            <a:r>
              <a:rPr lang="en" sz="1600">
                <a:latin typeface="Montserrat"/>
                <a:ea typeface="Montserrat"/>
                <a:cs typeface="Montserrat"/>
                <a:sym typeface="Montserrat"/>
              </a:rPr>
              <a:t>previous slide face? </a:t>
            </a:r>
            <a:endParaRPr sz="1500">
              <a:latin typeface="Montserrat"/>
              <a:ea typeface="Montserrat"/>
              <a:cs typeface="Montserrat"/>
              <a:sym typeface="Montserrat"/>
            </a:endParaRPr>
          </a:p>
        </p:txBody>
      </p:sp>
      <p:sp>
        <p:nvSpPr>
          <p:cNvPr id="61" name="Google Shape;61;p8"/>
          <p:cNvSpPr txBox="1"/>
          <p:nvPr/>
        </p:nvSpPr>
        <p:spPr>
          <a:xfrm>
            <a:off x="997425" y="2257350"/>
            <a:ext cx="3444600" cy="2214900"/>
          </a:xfrm>
          <a:prstGeom prst="rect">
            <a:avLst/>
          </a:prstGeom>
          <a:solidFill>
            <a:srgbClr val="FFF2CC"/>
          </a:solid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1800">
                <a:latin typeface="Fredoka One"/>
                <a:ea typeface="Fredoka One"/>
                <a:cs typeface="Fredoka One"/>
                <a:sym typeface="Fredoka One"/>
              </a:rPr>
              <a:t>💡 Person 1:</a:t>
            </a:r>
            <a:endParaRPr sz="1800">
              <a:latin typeface="Fredoka One"/>
              <a:ea typeface="Fredoka One"/>
              <a:cs typeface="Fredoka One"/>
              <a:sym typeface="Fredoka One"/>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
        <p:nvSpPr>
          <p:cNvPr id="62" name="Google Shape;62;p8"/>
          <p:cNvSpPr txBox="1"/>
          <p:nvPr/>
        </p:nvSpPr>
        <p:spPr>
          <a:xfrm>
            <a:off x="4734225" y="2257350"/>
            <a:ext cx="3444600" cy="2214900"/>
          </a:xfrm>
          <a:prstGeom prst="rect">
            <a:avLst/>
          </a:prstGeom>
          <a:solidFill>
            <a:srgbClr val="FFF2CC"/>
          </a:solid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1800">
                <a:latin typeface="Fredoka One"/>
                <a:ea typeface="Fredoka One"/>
                <a:cs typeface="Fredoka One"/>
                <a:sym typeface="Fredoka One"/>
              </a:rPr>
              <a:t>💡 Person 2: </a:t>
            </a:r>
            <a:endParaRPr sz="1800">
              <a:latin typeface="Fredoka One"/>
              <a:ea typeface="Fredoka One"/>
              <a:cs typeface="Fredoka One"/>
              <a:sym typeface="Fredoka One"/>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
        <p:nvSpPr>
          <p:cNvPr id="63" name="Google Shape;63;p8"/>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3">
    <p:spTree>
      <p:nvGrpSpPr>
        <p:cNvPr id="64" name="Shape 64"/>
        <p:cNvGrpSpPr/>
        <p:nvPr/>
      </p:nvGrpSpPr>
      <p:grpSpPr>
        <a:xfrm>
          <a:off x="0" y="0"/>
          <a:ext cx="0" cy="0"/>
          <a:chOff x="0" y="0"/>
          <a:chExt cx="0" cy="0"/>
        </a:xfrm>
      </p:grpSpPr>
      <p:sp>
        <p:nvSpPr>
          <p:cNvPr id="65" name="Google Shape;65;p9"/>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txBox="1"/>
          <p:nvPr/>
        </p:nvSpPr>
        <p:spPr>
          <a:xfrm>
            <a:off x="1038900" y="1198650"/>
            <a:ext cx="7265100" cy="8241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1600">
                <a:latin typeface="Lato"/>
                <a:ea typeface="Lato"/>
                <a:cs typeface="Lato"/>
                <a:sym typeface="Lato"/>
              </a:rPr>
              <a:t>🔎  </a:t>
            </a:r>
            <a:r>
              <a:rPr lang="en" sz="1600">
                <a:latin typeface="Montserrat"/>
                <a:ea typeface="Montserrat"/>
                <a:cs typeface="Montserrat"/>
                <a:sym typeface="Montserrat"/>
              </a:rPr>
              <a:t>This issue’s cover and </a:t>
            </a:r>
            <a:r>
              <a:rPr lang="en" sz="1600" u="sng">
                <a:solidFill>
                  <a:srgbClr val="0000FF"/>
                </a:solidFill>
                <a:latin typeface="Montserrat"/>
                <a:ea typeface="Montserrat"/>
                <a:cs typeface="Montserrat"/>
                <a:sym typeface="Montserrat"/>
              </a:rPr>
              <a:t>poem</a:t>
            </a:r>
            <a:r>
              <a:rPr lang="en" sz="1600">
                <a:latin typeface="Montserrat"/>
                <a:ea typeface="Montserrat"/>
                <a:cs typeface="Montserrat"/>
                <a:sym typeface="Montserrat"/>
              </a:rPr>
              <a:t> are both about the same thing. </a:t>
            </a:r>
            <a:br>
              <a:rPr lang="en" sz="1600">
                <a:latin typeface="Montserrat"/>
                <a:ea typeface="Montserrat"/>
                <a:cs typeface="Montserrat"/>
                <a:sym typeface="Montserrat"/>
              </a:rPr>
            </a:br>
            <a:r>
              <a:rPr lang="en" sz="1600">
                <a:latin typeface="Montserrat"/>
                <a:ea typeface="Montserrat"/>
                <a:cs typeface="Montserrat"/>
                <a:sym typeface="Montserrat"/>
              </a:rPr>
              <a:t>How do they connect to each other?</a:t>
            </a:r>
            <a:endParaRPr sz="1600">
              <a:latin typeface="Montserrat"/>
              <a:ea typeface="Montserrat"/>
              <a:cs typeface="Montserrat"/>
              <a:sym typeface="Montserrat"/>
            </a:endParaRPr>
          </a:p>
        </p:txBody>
      </p:sp>
      <p:sp>
        <p:nvSpPr>
          <p:cNvPr id="67" name="Google Shape;67;p9"/>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
        <p:nvSpPr>
          <p:cNvPr id="68" name="Google Shape;68;p9"/>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69" name="Google Shape;69;p9"/>
          <p:cNvSpPr txBox="1"/>
          <p:nvPr/>
        </p:nvSpPr>
        <p:spPr>
          <a:xfrm>
            <a:off x="4632075" y="2047850"/>
            <a:ext cx="3954600" cy="25146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lang="en" sz="1800">
                <a:latin typeface="Fredoka One"/>
                <a:ea typeface="Fredoka One"/>
                <a:cs typeface="Fredoka One"/>
                <a:sym typeface="Fredoka One"/>
              </a:rPr>
              <a:t>💡 </a:t>
            </a:r>
            <a:endParaRPr sz="1800">
              <a:latin typeface="Fredoka One"/>
              <a:ea typeface="Fredoka One"/>
              <a:cs typeface="Fredoka One"/>
              <a:sym typeface="Fredoka One"/>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pic>
        <p:nvPicPr>
          <p:cNvPr id="70" name="Google Shape;70;p9"/>
          <p:cNvPicPr preferRelativeResize="0"/>
          <p:nvPr/>
        </p:nvPicPr>
        <p:blipFill>
          <a:blip r:embed="rId2">
            <a:alphaModFix/>
          </a:blip>
          <a:stretch>
            <a:fillRect/>
          </a:stretch>
        </p:blipFill>
        <p:spPr>
          <a:xfrm>
            <a:off x="543919" y="2047850"/>
            <a:ext cx="1867231" cy="2514537"/>
          </a:xfrm>
          <a:prstGeom prst="rect">
            <a:avLst/>
          </a:prstGeom>
          <a:noFill/>
          <a:ln>
            <a:noFill/>
          </a:ln>
        </p:spPr>
      </p:pic>
      <p:pic>
        <p:nvPicPr>
          <p:cNvPr id="71" name="Google Shape;71;p9"/>
          <p:cNvPicPr preferRelativeResize="0"/>
          <p:nvPr/>
        </p:nvPicPr>
        <p:blipFill rotWithShape="1">
          <a:blip r:embed="rId3">
            <a:alphaModFix/>
          </a:blip>
          <a:srcRect b="0" l="89" r="89" t="0"/>
          <a:stretch/>
        </p:blipFill>
        <p:spPr>
          <a:xfrm>
            <a:off x="2588000" y="2047850"/>
            <a:ext cx="1867225" cy="2513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1 1 1">
  <p:cSld name="BLANK_1_1_1_1_1_1_3_2_1_1">
    <p:bg>
      <p:bgPr>
        <a:gradFill>
          <a:gsLst>
            <a:gs pos="0">
              <a:srgbClr val="FF9900"/>
            </a:gs>
            <a:gs pos="100000">
              <a:srgbClr val="FFD966"/>
            </a:gs>
          </a:gsLst>
          <a:lin ang="8100019" scaled="0"/>
        </a:gradFill>
      </p:bgPr>
    </p:bg>
    <p:spTree>
      <p:nvGrpSpPr>
        <p:cNvPr id="72" name="Shape 72"/>
        <p:cNvGrpSpPr/>
        <p:nvPr/>
      </p:nvGrpSpPr>
      <p:grpSpPr>
        <a:xfrm>
          <a:off x="0" y="0"/>
          <a:ext cx="0" cy="0"/>
          <a:chOff x="0" y="0"/>
          <a:chExt cx="0" cy="0"/>
        </a:xfrm>
      </p:grpSpPr>
      <p:sp>
        <p:nvSpPr>
          <p:cNvPr id="73" name="Google Shape;73;p10"/>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0"/>
          <p:cNvSpPr txBox="1"/>
          <p:nvPr>
            <p:ph idx="12" type="sldNum"/>
          </p:nvPr>
        </p:nvSpPr>
        <p:spPr>
          <a:xfrm>
            <a:off x="8490250" y="4681009"/>
            <a:ext cx="5484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txBox="1"/>
          <p:nvPr/>
        </p:nvSpPr>
        <p:spPr>
          <a:xfrm>
            <a:off x="780300" y="1219700"/>
            <a:ext cx="7583400" cy="12099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1600">
                <a:latin typeface="Lato"/>
                <a:ea typeface="Lato"/>
                <a:cs typeface="Lato"/>
                <a:sym typeface="Lato"/>
              </a:rPr>
              <a:t>🔎   </a:t>
            </a:r>
            <a:r>
              <a:rPr lang="en" sz="1600">
                <a:latin typeface="Montserrat"/>
                <a:ea typeface="Montserrat"/>
                <a:cs typeface="Montserrat"/>
                <a:sym typeface="Montserrat"/>
              </a:rPr>
              <a:t>Think of a time when you were in a difficult or scary situation. How did you handle it? Did someone help you?</a:t>
            </a:r>
            <a:endParaRPr sz="1600">
              <a:latin typeface="Montserrat"/>
              <a:ea typeface="Montserrat"/>
              <a:cs typeface="Montserrat"/>
              <a:sym typeface="Montserrat"/>
            </a:endParaRPr>
          </a:p>
        </p:txBody>
      </p:sp>
      <p:sp>
        <p:nvSpPr>
          <p:cNvPr id="76" name="Google Shape;76;p10"/>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
        <p:nvSpPr>
          <p:cNvPr id="77" name="Google Shape;77;p10"/>
          <p:cNvSpPr txBox="1"/>
          <p:nvPr/>
        </p:nvSpPr>
        <p:spPr>
          <a:xfrm>
            <a:off x="627575" y="2382575"/>
            <a:ext cx="8027700" cy="2208000"/>
          </a:xfrm>
          <a:prstGeom prst="rect">
            <a:avLst/>
          </a:prstGeom>
          <a:solidFill>
            <a:srgbClr val="FFF2CC"/>
          </a:solid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1800">
                <a:latin typeface="Fredoka One"/>
                <a:ea typeface="Fredoka One"/>
                <a:cs typeface="Fredoka One"/>
                <a:sym typeface="Fredoka One"/>
              </a:rPr>
              <a:t>💡 My situation:</a:t>
            </a:r>
            <a:endParaRPr sz="1800">
              <a:latin typeface="Fredoka One"/>
              <a:ea typeface="Fredoka One"/>
              <a:cs typeface="Fredoka One"/>
              <a:sym typeface="Fredoka One"/>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F9900"/>
            </a:gs>
            <a:gs pos="100000">
              <a:srgbClr val="FFD966"/>
            </a:gs>
          </a:gsLst>
          <a:lin ang="8100019"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a:off x="-425500" y="4877700"/>
            <a:ext cx="10058400" cy="265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t>©2022 by Scholastic Inc. All rights reserved. Permission granted to teachers and subscribers to make copies of this file to distribute to their students. Scholastic is not responsible for any edits to these materials made by educators or their students.</a:t>
            </a:r>
            <a:endParaRPr sz="600"/>
          </a:p>
          <a:p>
            <a:pPr indent="0" lvl="0" marL="0" rtl="0" algn="ctr">
              <a:lnSpc>
                <a:spcPct val="115000"/>
              </a:lnSpc>
              <a:spcBef>
                <a:spcPts val="0"/>
              </a:spcBef>
              <a:spcAft>
                <a:spcPts val="0"/>
              </a:spcAft>
              <a:buNone/>
            </a:pPr>
            <a:r>
              <a:t/>
            </a:r>
            <a:endParaRPr sz="600"/>
          </a:p>
          <a:p>
            <a:pPr indent="0" lvl="0" marL="0" rtl="0" algn="ctr">
              <a:lnSpc>
                <a:spcPct val="115000"/>
              </a:lnSpc>
              <a:spcBef>
                <a:spcPts val="0"/>
              </a:spcBef>
              <a:spcAft>
                <a:spcPts val="0"/>
              </a:spcAft>
              <a:buNone/>
            </a:pPr>
            <a:r>
              <a:t/>
            </a:r>
            <a:endParaRPr sz="600"/>
          </a:p>
        </p:txBody>
      </p:sp>
      <p:sp>
        <p:nvSpPr>
          <p:cNvPr id="10" name="Google Shape;10;p1"/>
          <p:cNvSpPr txBox="1"/>
          <p:nvPr>
            <p:ph idx="2" type="body"/>
          </p:nvPr>
        </p:nvSpPr>
        <p:spPr>
          <a:xfrm>
            <a:off x="953750" y="1152475"/>
            <a:ext cx="3667500" cy="1538400"/>
          </a:xfrm>
          <a:prstGeom prst="rect">
            <a:avLst/>
          </a:prstGeom>
          <a:noFill/>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toryworks.scholastic.com/issues/2022-23/090122.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storyworks.scholastic.com/issues/2022-23/090122/birthday-time.html"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s://storyworks.scholastic.com/issues/2022-23/090122/jeans-take-over.html" TargetMode="External"/><Relationship Id="rId5" Type="http://schemas.openxmlformats.org/officeDocument/2006/relationships/hyperlink" Target="https://storyworks.scholastic.com/issues/2022-23/090122/jeans-take-over.html#secondary" TargetMode="External"/><Relationship Id="rId6" Type="http://schemas.openxmlformats.org/officeDocument/2006/relationships/hyperlink" Target="https://storyworks.scholastic.com/issues/2022-23/090122/the-definition-of-cool.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s://storyworks.scholastic.com/issues/2022-23/090122/vocab-lab.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hyperlink" Target="https://storyworks.scholastic.com/issues/2021-22/050122/life-before-smartphones.html" TargetMode="External"/><Relationship Id="rId5" Type="http://schemas.openxmlformats.org/officeDocument/2006/relationships/hyperlink" Target="https://storyworks.scholastic.com/issues/2021-22/050122/super-dog.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a:hlinkClick r:id="rId3"/>
          </p:cNvPr>
          <p:cNvSpPr txBox="1"/>
          <p:nvPr/>
        </p:nvSpPr>
        <p:spPr>
          <a:xfrm>
            <a:off x="3654000" y="1732325"/>
            <a:ext cx="18360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idx="4294967295" type="body"/>
          </p:nvPr>
        </p:nvSpPr>
        <p:spPr>
          <a:xfrm>
            <a:off x="4771375" y="2500600"/>
            <a:ext cx="3627600" cy="18882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a:hlinkClick r:id="rId3"/>
          </p:cNvPr>
          <p:cNvSpPr txBox="1"/>
          <p:nvPr/>
        </p:nvSpPr>
        <p:spPr>
          <a:xfrm>
            <a:off x="4297225" y="1276575"/>
            <a:ext cx="70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19" name="Google Shape;119;p16">
            <a:hlinkClick action="ppaction://hlinkshowjump?jump=lastslide"/>
          </p:cNvPr>
          <p:cNvPicPr preferRelativeResize="0"/>
          <p:nvPr/>
        </p:nvPicPr>
        <p:blipFill>
          <a:blip r:embed="rId4">
            <a:alphaModFix/>
          </a:blip>
          <a:stretch>
            <a:fillRect/>
          </a:stretch>
        </p:blipFill>
        <p:spPr>
          <a:xfrm>
            <a:off x="167508" y="4582912"/>
            <a:ext cx="356100" cy="35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idx="4294967295" type="body"/>
          </p:nvPr>
        </p:nvSpPr>
        <p:spPr>
          <a:xfrm>
            <a:off x="1159175" y="3044775"/>
            <a:ext cx="6823200" cy="15003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7">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26" name="Google Shape;126;p17">
            <a:hlinkClick r:id="rId4"/>
          </p:cNvPr>
          <p:cNvSpPr txBox="1"/>
          <p:nvPr/>
        </p:nvSpPr>
        <p:spPr>
          <a:xfrm>
            <a:off x="3841475" y="1252450"/>
            <a:ext cx="175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7" name="Google Shape;127;p17">
            <a:hlinkClick r:id="rId5"/>
          </p:cNvPr>
          <p:cNvSpPr txBox="1"/>
          <p:nvPr/>
        </p:nvSpPr>
        <p:spPr>
          <a:xfrm>
            <a:off x="6081175" y="1252450"/>
            <a:ext cx="166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8" name="Google Shape;128;p17">
            <a:hlinkClick r:id="rId6"/>
          </p:cNvPr>
          <p:cNvSpPr txBox="1"/>
          <p:nvPr/>
        </p:nvSpPr>
        <p:spPr>
          <a:xfrm>
            <a:off x="1627825" y="1836500"/>
            <a:ext cx="250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idx="4294967295" type="body"/>
          </p:nvPr>
        </p:nvSpPr>
        <p:spPr>
          <a:xfrm>
            <a:off x="1387750" y="2798225"/>
            <a:ext cx="4769100" cy="3570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txBox="1"/>
          <p:nvPr>
            <p:ph idx="4294967295" type="body"/>
          </p:nvPr>
        </p:nvSpPr>
        <p:spPr>
          <a:xfrm>
            <a:off x="1387675" y="3729931"/>
            <a:ext cx="4769100" cy="3570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18">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36" name="Google Shape;136;p18">
            <a:hlinkClick r:id="rId4"/>
          </p:cNvPr>
          <p:cNvSpPr txBox="1"/>
          <p:nvPr/>
        </p:nvSpPr>
        <p:spPr>
          <a:xfrm>
            <a:off x="2967250" y="1362650"/>
            <a:ext cx="141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idx="4294967295" type="body"/>
          </p:nvPr>
        </p:nvSpPr>
        <p:spPr>
          <a:xfrm>
            <a:off x="2553425" y="2826125"/>
            <a:ext cx="5453100" cy="7038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ph idx="4294967295" type="body"/>
          </p:nvPr>
        </p:nvSpPr>
        <p:spPr>
          <a:xfrm>
            <a:off x="2532300" y="3659500"/>
            <a:ext cx="5474100" cy="6438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19">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idx="4294967295" type="body"/>
          </p:nvPr>
        </p:nvSpPr>
        <p:spPr>
          <a:xfrm>
            <a:off x="1069500" y="2693500"/>
            <a:ext cx="3248100" cy="16569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txBox="1"/>
          <p:nvPr>
            <p:ph idx="4294967295" type="body"/>
          </p:nvPr>
        </p:nvSpPr>
        <p:spPr>
          <a:xfrm>
            <a:off x="4823450" y="2693500"/>
            <a:ext cx="3248100" cy="16569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20">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1">
            <a:hlinkClick action="ppaction://hlinkshowjump?jump=lastslide"/>
          </p:cNvPr>
          <p:cNvPicPr preferRelativeResize="0"/>
          <p:nvPr/>
        </p:nvPicPr>
        <p:blipFill>
          <a:blip r:embed="rId3">
            <a:alphaModFix/>
          </a:blip>
          <a:stretch>
            <a:fillRect/>
          </a:stretch>
        </p:blipFill>
        <p:spPr>
          <a:xfrm>
            <a:off x="167508" y="4582912"/>
            <a:ext cx="356100" cy="356100"/>
          </a:xfrm>
          <a:prstGeom prst="rect">
            <a:avLst/>
          </a:prstGeom>
          <a:noFill/>
          <a:ln>
            <a:noFill/>
          </a:ln>
        </p:spPr>
      </p:pic>
      <p:sp>
        <p:nvSpPr>
          <p:cNvPr id="156" name="Google Shape;156;p21"/>
          <p:cNvSpPr txBox="1"/>
          <p:nvPr>
            <p:ph idx="4294967295" type="body"/>
          </p:nvPr>
        </p:nvSpPr>
        <p:spPr>
          <a:xfrm>
            <a:off x="887700" y="2835775"/>
            <a:ext cx="7514400" cy="15948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1">
            <a:hlinkClick r:id="rId4"/>
          </p:cNvPr>
          <p:cNvSpPr txBox="1"/>
          <p:nvPr/>
        </p:nvSpPr>
        <p:spPr>
          <a:xfrm>
            <a:off x="3103650" y="1064175"/>
            <a:ext cx="270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8" name="Google Shape;158;p21">
            <a:hlinkClick r:id="rId5"/>
          </p:cNvPr>
          <p:cNvSpPr txBox="1"/>
          <p:nvPr/>
        </p:nvSpPr>
        <p:spPr>
          <a:xfrm>
            <a:off x="2671700" y="1681175"/>
            <a:ext cx="1308600" cy="3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2">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64" name="Google Shape;164;p22"/>
          <p:cNvSpPr txBox="1"/>
          <p:nvPr>
            <p:ph idx="4294967295" type="body"/>
          </p:nvPr>
        </p:nvSpPr>
        <p:spPr>
          <a:xfrm>
            <a:off x="1379975" y="2493750"/>
            <a:ext cx="4934700" cy="18126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cavenger Hun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